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687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7559675" cy="106918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691236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1115640" y="3006720"/>
            <a:ext cx="691236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/>
          </p:nvPr>
        </p:nvSpPr>
        <p:spPr>
          <a:xfrm>
            <a:off x="11156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/>
          </p:nvPr>
        </p:nvSpPr>
        <p:spPr>
          <a:xfrm>
            <a:off x="46580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/>
          </p:nvPr>
        </p:nvSpPr>
        <p:spPr>
          <a:xfrm>
            <a:off x="3452760" y="278100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/>
          </p:nvPr>
        </p:nvSpPr>
        <p:spPr>
          <a:xfrm>
            <a:off x="5789880" y="278100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/>
          </p:nvPr>
        </p:nvSpPr>
        <p:spPr>
          <a:xfrm>
            <a:off x="1115640" y="300672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/>
          </p:nvPr>
        </p:nvSpPr>
        <p:spPr>
          <a:xfrm>
            <a:off x="3452760" y="300672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/>
          </p:nvPr>
        </p:nvSpPr>
        <p:spPr>
          <a:xfrm>
            <a:off x="5789880" y="300672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 type="subTitle"/>
          </p:nvPr>
        </p:nvSpPr>
        <p:spPr>
          <a:xfrm>
            <a:off x="1115640" y="2769120"/>
            <a:ext cx="6912360" cy="456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691236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9" name="PlaceHolder 4"/>
          <p:cNvSpPr>
            <a:spLocks noGrp="1"/>
          </p:cNvSpPr>
          <p:nvPr>
            <p:ph/>
          </p:nvPr>
        </p:nvSpPr>
        <p:spPr>
          <a:xfrm>
            <a:off x="11156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1115640" y="2769120"/>
            <a:ext cx="6912360" cy="456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/>
          </p:nvPr>
        </p:nvSpPr>
        <p:spPr>
          <a:xfrm>
            <a:off x="46580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1115640" y="3006720"/>
            <a:ext cx="691236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691236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/>
          </p:nvPr>
        </p:nvSpPr>
        <p:spPr>
          <a:xfrm>
            <a:off x="1115640" y="3006720"/>
            <a:ext cx="691236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11156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/>
          </p:nvPr>
        </p:nvSpPr>
        <p:spPr>
          <a:xfrm>
            <a:off x="46580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/>
          </p:nvPr>
        </p:nvSpPr>
        <p:spPr>
          <a:xfrm>
            <a:off x="3452760" y="278100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/>
          </p:nvPr>
        </p:nvSpPr>
        <p:spPr>
          <a:xfrm>
            <a:off x="5789880" y="278100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/>
          </p:nvPr>
        </p:nvSpPr>
        <p:spPr>
          <a:xfrm>
            <a:off x="1115640" y="300672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/>
          </p:nvPr>
        </p:nvSpPr>
        <p:spPr>
          <a:xfrm>
            <a:off x="3452760" y="300672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2" name="PlaceHolder 7"/>
          <p:cNvSpPr>
            <a:spLocks noGrp="1"/>
          </p:cNvSpPr>
          <p:nvPr>
            <p:ph/>
          </p:nvPr>
        </p:nvSpPr>
        <p:spPr>
          <a:xfrm>
            <a:off x="5789880" y="300672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 type="subTitle"/>
          </p:nvPr>
        </p:nvSpPr>
        <p:spPr>
          <a:xfrm>
            <a:off x="1115640" y="2769120"/>
            <a:ext cx="6912360" cy="456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691236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691236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0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1" name="PlaceHolder 4"/>
          <p:cNvSpPr>
            <a:spLocks noGrp="1"/>
          </p:cNvSpPr>
          <p:nvPr>
            <p:ph/>
          </p:nvPr>
        </p:nvSpPr>
        <p:spPr>
          <a:xfrm>
            <a:off x="11156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4"/>
          <p:cNvSpPr>
            <a:spLocks noGrp="1"/>
          </p:cNvSpPr>
          <p:nvPr>
            <p:ph/>
          </p:nvPr>
        </p:nvSpPr>
        <p:spPr>
          <a:xfrm>
            <a:off x="46580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8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4"/>
          <p:cNvSpPr>
            <a:spLocks noGrp="1"/>
          </p:cNvSpPr>
          <p:nvPr>
            <p:ph/>
          </p:nvPr>
        </p:nvSpPr>
        <p:spPr>
          <a:xfrm>
            <a:off x="1115640" y="3006720"/>
            <a:ext cx="691236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691236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/>
          </p:nvPr>
        </p:nvSpPr>
        <p:spPr>
          <a:xfrm>
            <a:off x="1115640" y="3006720"/>
            <a:ext cx="691236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/>
          </p:nvPr>
        </p:nvSpPr>
        <p:spPr>
          <a:xfrm>
            <a:off x="11156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/>
          </p:nvPr>
        </p:nvSpPr>
        <p:spPr>
          <a:xfrm>
            <a:off x="46580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9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0" name="PlaceHolder 3"/>
          <p:cNvSpPr>
            <a:spLocks noGrp="1"/>
          </p:cNvSpPr>
          <p:nvPr>
            <p:ph/>
          </p:nvPr>
        </p:nvSpPr>
        <p:spPr>
          <a:xfrm>
            <a:off x="3452760" y="278100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1" name="PlaceHolder 4"/>
          <p:cNvSpPr>
            <a:spLocks noGrp="1"/>
          </p:cNvSpPr>
          <p:nvPr>
            <p:ph/>
          </p:nvPr>
        </p:nvSpPr>
        <p:spPr>
          <a:xfrm>
            <a:off x="5789880" y="278100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PlaceHolder 5"/>
          <p:cNvSpPr>
            <a:spLocks noGrp="1"/>
          </p:cNvSpPr>
          <p:nvPr>
            <p:ph/>
          </p:nvPr>
        </p:nvSpPr>
        <p:spPr>
          <a:xfrm>
            <a:off x="1115640" y="300672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PlaceHolder 6"/>
          <p:cNvSpPr>
            <a:spLocks noGrp="1"/>
          </p:cNvSpPr>
          <p:nvPr>
            <p:ph/>
          </p:nvPr>
        </p:nvSpPr>
        <p:spPr>
          <a:xfrm>
            <a:off x="3452760" y="300672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PlaceHolder 7"/>
          <p:cNvSpPr>
            <a:spLocks noGrp="1"/>
          </p:cNvSpPr>
          <p:nvPr>
            <p:ph/>
          </p:nvPr>
        </p:nvSpPr>
        <p:spPr>
          <a:xfrm>
            <a:off x="5789880" y="300672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PlaceHolder 2"/>
          <p:cNvSpPr>
            <a:spLocks noGrp="1"/>
          </p:cNvSpPr>
          <p:nvPr>
            <p:ph type="subTitle"/>
          </p:nvPr>
        </p:nvSpPr>
        <p:spPr>
          <a:xfrm>
            <a:off x="1115640" y="2769120"/>
            <a:ext cx="6912360" cy="4561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691236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7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2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3" name="PlaceHolder 4"/>
          <p:cNvSpPr>
            <a:spLocks noGrp="1"/>
          </p:cNvSpPr>
          <p:nvPr>
            <p:ph/>
          </p:nvPr>
        </p:nvSpPr>
        <p:spPr>
          <a:xfrm>
            <a:off x="11156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7" name="PlaceHolder 4"/>
          <p:cNvSpPr>
            <a:spLocks noGrp="1"/>
          </p:cNvSpPr>
          <p:nvPr>
            <p:ph/>
          </p:nvPr>
        </p:nvSpPr>
        <p:spPr>
          <a:xfrm>
            <a:off x="46580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49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0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1" name="PlaceHolder 4"/>
          <p:cNvSpPr>
            <a:spLocks noGrp="1"/>
          </p:cNvSpPr>
          <p:nvPr>
            <p:ph/>
          </p:nvPr>
        </p:nvSpPr>
        <p:spPr>
          <a:xfrm>
            <a:off x="1115640" y="3006720"/>
            <a:ext cx="691236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3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691236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4" name="PlaceHolder 3"/>
          <p:cNvSpPr>
            <a:spLocks noGrp="1"/>
          </p:cNvSpPr>
          <p:nvPr>
            <p:ph/>
          </p:nvPr>
        </p:nvSpPr>
        <p:spPr>
          <a:xfrm>
            <a:off x="1115640" y="3006720"/>
            <a:ext cx="691236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" name="PlaceHolder 4"/>
          <p:cNvSpPr>
            <a:spLocks noGrp="1"/>
          </p:cNvSpPr>
          <p:nvPr>
            <p:ph/>
          </p:nvPr>
        </p:nvSpPr>
        <p:spPr>
          <a:xfrm>
            <a:off x="11156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9" name="PlaceHolder 5"/>
          <p:cNvSpPr>
            <a:spLocks noGrp="1"/>
          </p:cNvSpPr>
          <p:nvPr>
            <p:ph/>
          </p:nvPr>
        </p:nvSpPr>
        <p:spPr>
          <a:xfrm>
            <a:off x="46580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1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2" name="PlaceHolder 3"/>
          <p:cNvSpPr>
            <a:spLocks noGrp="1"/>
          </p:cNvSpPr>
          <p:nvPr>
            <p:ph/>
          </p:nvPr>
        </p:nvSpPr>
        <p:spPr>
          <a:xfrm>
            <a:off x="3452760" y="278100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3" name="PlaceHolder 4"/>
          <p:cNvSpPr>
            <a:spLocks noGrp="1"/>
          </p:cNvSpPr>
          <p:nvPr>
            <p:ph/>
          </p:nvPr>
        </p:nvSpPr>
        <p:spPr>
          <a:xfrm>
            <a:off x="5789880" y="278100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4" name="PlaceHolder 5"/>
          <p:cNvSpPr>
            <a:spLocks noGrp="1"/>
          </p:cNvSpPr>
          <p:nvPr>
            <p:ph/>
          </p:nvPr>
        </p:nvSpPr>
        <p:spPr>
          <a:xfrm>
            <a:off x="1115640" y="300672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5" name="PlaceHolder 6"/>
          <p:cNvSpPr>
            <a:spLocks noGrp="1"/>
          </p:cNvSpPr>
          <p:nvPr>
            <p:ph/>
          </p:nvPr>
        </p:nvSpPr>
        <p:spPr>
          <a:xfrm>
            <a:off x="3452760" y="300672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6" name="PlaceHolder 7"/>
          <p:cNvSpPr>
            <a:spLocks noGrp="1"/>
          </p:cNvSpPr>
          <p:nvPr>
            <p:ph/>
          </p:nvPr>
        </p:nvSpPr>
        <p:spPr>
          <a:xfrm>
            <a:off x="5789880" y="3006720"/>
            <a:ext cx="222552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3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11156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432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658040" y="300672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11156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58040" y="2781000"/>
            <a:ext cx="337320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49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1115640" y="3006720"/>
            <a:ext cx="6912360" cy="205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50000"/>
          </a:bodyPr>
          <a:lstStyle/>
          <a:p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nettore 1 11"/>
          <p:cNvSpPr/>
          <p:nvPr/>
        </p:nvSpPr>
        <p:spPr>
          <a:xfrm>
            <a:off x="3275640" y="188640"/>
            <a:ext cx="360" cy="6408360"/>
          </a:xfrm>
          <a:prstGeom prst="line">
            <a:avLst/>
          </a:prstGeom>
          <a:ln>
            <a:solidFill>
              <a:srgbClr val="000000">
                <a:lumMod val="65000"/>
                <a:lumOff val="35000"/>
              </a:srgb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7" name="Immagine 9"/>
          <p:cNvPicPr/>
          <p:nvPr/>
        </p:nvPicPr>
        <p:blipFill>
          <a:blip r:embed="rId14"/>
          <a:stretch/>
        </p:blipFill>
        <p:spPr>
          <a:xfrm>
            <a:off x="104400" y="1956960"/>
            <a:ext cx="3098520" cy="2191320"/>
          </a:xfrm>
          <a:prstGeom prst="rect">
            <a:avLst/>
          </a:prstGeom>
          <a:ln w="0"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body"/>
          </p:nvPr>
        </p:nvSpPr>
        <p:spPr>
          <a:xfrm>
            <a:off x="3564000" y="548640"/>
            <a:ext cx="5184720" cy="4536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Bef>
                <a:spcPts val="720"/>
              </a:spcBef>
              <a:tabLst>
                <a:tab pos="0" algn="l"/>
              </a:tabLst>
            </a:pPr>
            <a:r>
              <a:rPr lang="it-IT" sz="3600" b="1" strike="noStrike" spc="-1">
                <a:solidFill>
                  <a:srgbClr val="595959"/>
                </a:solidFill>
                <a:latin typeface="Calibri"/>
              </a:rPr>
              <a:t>Fare clic per inserire il titolo della presentazione</a:t>
            </a:r>
            <a:endParaRPr lang="it-IT" sz="3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564000" y="5379840"/>
            <a:ext cx="5256000" cy="425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it-IT" sz="2400" b="1" strike="noStrike" spc="-1">
                <a:solidFill>
                  <a:srgbClr val="595959"/>
                </a:solidFill>
                <a:latin typeface="Calibri"/>
              </a:rPr>
              <a:t>Nome Cognome</a:t>
            </a: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3564000" y="5878080"/>
            <a:ext cx="5328720" cy="790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it-IT" sz="2000" b="0" strike="noStrike" spc="-1">
                <a:solidFill>
                  <a:srgbClr val="595959"/>
                </a:solidFill>
                <a:latin typeface="Calibri"/>
              </a:rPr>
              <a:t>Dipartimento/Struttura xxxxxx xxxxxxxxxxxx xxxxxxxx xxxxx xxxxxxxxxxxxxxxxxxx xxxxx</a:t>
            </a:r>
            <a:endParaRPr lang="it-IT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Fai clic per modificare il formato del testo del titolo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Immagine 5"/>
          <p:cNvPicPr/>
          <p:nvPr/>
        </p:nvPicPr>
        <p:blipFill>
          <a:blip r:embed="rId14"/>
          <a:stretch/>
        </p:blipFill>
        <p:spPr>
          <a:xfrm>
            <a:off x="7596720" y="5733360"/>
            <a:ext cx="1526040" cy="1079280"/>
          </a:xfrm>
          <a:prstGeom prst="rect">
            <a:avLst/>
          </a:prstGeom>
          <a:ln w="0">
            <a:noFill/>
          </a:ln>
        </p:spPr>
      </p:pic>
      <p:sp>
        <p:nvSpPr>
          <p:cNvPr id="43" name="CasellaDiTesto 2"/>
          <p:cNvSpPr/>
          <p:nvPr/>
        </p:nvSpPr>
        <p:spPr>
          <a:xfrm>
            <a:off x="179640" y="6525000"/>
            <a:ext cx="79164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fld id="{F7D792D1-B74E-476C-83BC-ADB782A84F9C}" type="slidenum">
              <a:rPr lang="it-IT" sz="1200" b="0" strike="noStrike" spc="-1">
                <a:solidFill>
                  <a:srgbClr val="000000"/>
                </a:solidFill>
                <a:latin typeface="Calibri"/>
              </a:rPr>
              <a:t>‹N›</a:t>
            </a:fld>
            <a:endParaRPr lang="it-IT" sz="1200" b="0" strike="noStrike" spc="-1"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395280" y="476640"/>
            <a:ext cx="8424360" cy="647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ts val="2200"/>
              </a:lnSpc>
              <a:spcBef>
                <a:spcPts val="479"/>
              </a:spcBef>
              <a:tabLst>
                <a:tab pos="0" algn="l"/>
              </a:tabLst>
            </a:pPr>
            <a:r>
              <a:rPr lang="it-IT" sz="2400" b="1" strike="noStrike" spc="-1">
                <a:solidFill>
                  <a:srgbClr val="BD2B0B"/>
                </a:solidFill>
                <a:latin typeface="Calibri"/>
              </a:rPr>
              <a:t>Fare clic per modificare il titolo della diapositiva</a:t>
            </a: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395280" y="1413000"/>
            <a:ext cx="8424360" cy="4320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Fare clic per modificare il testo</a:t>
            </a:r>
          </a:p>
        </p:txBody>
      </p:sp>
      <p:sp>
        <p:nvSpPr>
          <p:cNvPr id="46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Fai clic per modificare il formato del testo del titolo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Immagine 5"/>
          <p:cNvPicPr/>
          <p:nvPr/>
        </p:nvPicPr>
        <p:blipFill>
          <a:blip r:embed="rId14"/>
          <a:stretch/>
        </p:blipFill>
        <p:spPr>
          <a:xfrm>
            <a:off x="7596720" y="5733360"/>
            <a:ext cx="1526040" cy="1079280"/>
          </a:xfrm>
          <a:prstGeom prst="rect">
            <a:avLst/>
          </a:prstGeom>
          <a:ln w="0">
            <a:noFill/>
          </a:ln>
        </p:spPr>
      </p:pic>
      <p:sp>
        <p:nvSpPr>
          <p:cNvPr id="84" name="CasellaDiTesto 2"/>
          <p:cNvSpPr/>
          <p:nvPr/>
        </p:nvSpPr>
        <p:spPr>
          <a:xfrm>
            <a:off x="179640" y="6525000"/>
            <a:ext cx="79164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fld id="{9865152B-600B-456F-8256-65AC8DCB6420}" type="slidenum">
              <a:rPr lang="it-IT" sz="1200" b="0" strike="noStrike" spc="-1">
                <a:solidFill>
                  <a:srgbClr val="000000"/>
                </a:solidFill>
                <a:latin typeface="Calibri"/>
              </a:rPr>
              <a:t>‹N›</a:t>
            </a:fld>
            <a:endParaRPr lang="it-IT" sz="1200" b="0" strike="noStrike" spc="-1">
              <a:latin typeface="Arial"/>
            </a:endParaRPr>
          </a:p>
        </p:txBody>
      </p:sp>
      <p:sp>
        <p:nvSpPr>
          <p:cNvPr id="85" name="PlaceHolder 1"/>
          <p:cNvSpPr>
            <a:spLocks noGrp="1"/>
          </p:cNvSpPr>
          <p:nvPr>
            <p:ph type="body"/>
          </p:nvPr>
        </p:nvSpPr>
        <p:spPr>
          <a:xfrm>
            <a:off x="395280" y="1413000"/>
            <a:ext cx="8424360" cy="431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Fare clic per modificare il testo</a:t>
            </a:r>
          </a:p>
        </p:txBody>
      </p:sp>
      <p:sp>
        <p:nvSpPr>
          <p:cNvPr id="86" name="PlaceHolder 2"/>
          <p:cNvSpPr>
            <a:spLocks noGrp="1"/>
          </p:cNvSpPr>
          <p:nvPr>
            <p:ph type="body"/>
          </p:nvPr>
        </p:nvSpPr>
        <p:spPr>
          <a:xfrm>
            <a:off x="395280" y="1989000"/>
            <a:ext cx="8424360" cy="3671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743040" lvl="1" indent="-2858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Fare clic per modificare il punto elenco uno</a:t>
            </a:r>
          </a:p>
          <a:p>
            <a:pPr marL="743040" lvl="1" indent="-2858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Fare clic per modificare il punto elenco due</a:t>
            </a:r>
          </a:p>
          <a:p>
            <a:pPr marL="743040" lvl="1" indent="-2858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Fare clic per modificare il punto elenco tre</a:t>
            </a:r>
          </a:p>
          <a:p>
            <a:pPr marL="743040" lvl="1" indent="-285840">
              <a:lnSpc>
                <a:spcPct val="100000"/>
              </a:lnSpc>
              <a:spcBef>
                <a:spcPts val="360"/>
              </a:spcBef>
              <a:buClr>
                <a:srgbClr val="000000"/>
              </a:buClr>
              <a:buFont typeface="Wingdings" charset="2"/>
              <a:buChar char=""/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Fare clic per modificare il punto elenco quattro</a:t>
            </a:r>
          </a:p>
        </p:txBody>
      </p:sp>
      <p:sp>
        <p:nvSpPr>
          <p:cNvPr id="87" name="PlaceHolder 3"/>
          <p:cNvSpPr>
            <a:spLocks noGrp="1"/>
          </p:cNvSpPr>
          <p:nvPr>
            <p:ph type="body"/>
          </p:nvPr>
        </p:nvSpPr>
        <p:spPr>
          <a:xfrm>
            <a:off x="395280" y="476640"/>
            <a:ext cx="8424360" cy="647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ts val="2200"/>
              </a:lnSpc>
              <a:spcBef>
                <a:spcPts val="479"/>
              </a:spcBef>
              <a:tabLst>
                <a:tab pos="0" algn="l"/>
              </a:tabLst>
            </a:pPr>
            <a:r>
              <a:rPr lang="it-IT" sz="2400" b="1" strike="noStrike" spc="-1">
                <a:solidFill>
                  <a:srgbClr val="BD2B0B"/>
                </a:solidFill>
                <a:latin typeface="Calibri"/>
              </a:rPr>
              <a:t>Fare clic per modificare il titolo della diapositiva</a:t>
            </a: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8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Fai clic per modificare il formato del testo del titolo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asellaDiTesto 8"/>
          <p:cNvSpPr/>
          <p:nvPr/>
        </p:nvSpPr>
        <p:spPr>
          <a:xfrm>
            <a:off x="3132000" y="6453360"/>
            <a:ext cx="288000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600" b="0" strike="noStrike" spc="-1">
                <a:solidFill>
                  <a:srgbClr val="595959"/>
                </a:solidFill>
                <a:latin typeface="Calibri"/>
              </a:rPr>
              <a:t>www.unibo.it</a:t>
            </a:r>
            <a:endParaRPr lang="it-IT" sz="1600" b="0" strike="noStrike" spc="-1">
              <a:latin typeface="Arial"/>
            </a:endParaRPr>
          </a:p>
        </p:txBody>
      </p:sp>
      <p:pic>
        <p:nvPicPr>
          <p:cNvPr id="126" name="Immagine 9"/>
          <p:cNvPicPr/>
          <p:nvPr/>
        </p:nvPicPr>
        <p:blipFill>
          <a:blip r:embed="rId14"/>
          <a:stretch/>
        </p:blipFill>
        <p:spPr>
          <a:xfrm>
            <a:off x="3285000" y="600120"/>
            <a:ext cx="2573640" cy="1820160"/>
          </a:xfrm>
          <a:prstGeom prst="rect">
            <a:avLst/>
          </a:prstGeom>
          <a:ln w="0">
            <a:noFill/>
          </a:ln>
        </p:spPr>
      </p:pic>
      <p:sp>
        <p:nvSpPr>
          <p:cNvPr id="127" name="PlaceHolder 1"/>
          <p:cNvSpPr>
            <a:spLocks noGrp="1"/>
          </p:cNvSpPr>
          <p:nvPr>
            <p:ph type="body"/>
          </p:nvPr>
        </p:nvSpPr>
        <p:spPr>
          <a:xfrm>
            <a:off x="1115640" y="2781000"/>
            <a:ext cx="6912360" cy="432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it-IT" sz="2000" b="1" strike="noStrike" spc="-1">
                <a:solidFill>
                  <a:srgbClr val="595959"/>
                </a:solidFill>
                <a:latin typeface="Calibri"/>
              </a:rPr>
              <a:t>Nome Cognome</a:t>
            </a:r>
            <a:endParaRPr lang="it-IT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1079640" y="3573000"/>
            <a:ext cx="6984360" cy="935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320"/>
              </a:spcBef>
              <a:tabLst>
                <a:tab pos="0" algn="l"/>
              </a:tabLst>
            </a:pPr>
            <a:r>
              <a:rPr lang="it-IT" sz="1600" b="0" strike="noStrike" spc="-1">
                <a:solidFill>
                  <a:srgbClr val="595959"/>
                </a:solidFill>
                <a:latin typeface="Calibri"/>
              </a:rPr>
              <a:t>Struttura</a:t>
            </a:r>
            <a:endParaRPr lang="it-IT" sz="1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1042920" y="4725000"/>
            <a:ext cx="7057800" cy="1439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261"/>
              </a:spcBef>
              <a:tabLst>
                <a:tab pos="0" algn="l"/>
              </a:tabLst>
            </a:pPr>
            <a:r>
              <a:rPr lang="it-IT" sz="1300" b="0" strike="noStrike" spc="-1">
                <a:solidFill>
                  <a:srgbClr val="595959"/>
                </a:solidFill>
                <a:latin typeface="Calibri"/>
              </a:rPr>
              <a:t>nome.cognome@unibo.it</a:t>
            </a:r>
            <a:endParaRPr lang="it-IT" sz="13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261"/>
              </a:spcBef>
              <a:tabLst>
                <a:tab pos="0" algn="l"/>
              </a:tabLst>
            </a:pPr>
            <a:r>
              <a:rPr lang="it-IT" sz="1300" b="0" strike="noStrike" spc="-1">
                <a:solidFill>
                  <a:srgbClr val="595959"/>
                </a:solidFill>
                <a:latin typeface="Calibri"/>
              </a:rPr>
              <a:t>051 20 99982</a:t>
            </a:r>
            <a:endParaRPr lang="it-IT" sz="13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Fai clic per modificare il formato del testo del titolo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lisa.berti@unibo.it" TargetMode="External"/><Relationship Id="rId1" Type="http://schemas.openxmlformats.org/officeDocument/2006/relationships/slideLayout" Target="../slideLayouts/slideLayout3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PlaceHolder 1"/>
          <p:cNvSpPr>
            <a:spLocks noGrp="1"/>
          </p:cNvSpPr>
          <p:nvPr>
            <p:ph/>
          </p:nvPr>
        </p:nvSpPr>
        <p:spPr>
          <a:xfrm>
            <a:off x="3592800" y="327240"/>
            <a:ext cx="5328720" cy="2376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  <a:spcBef>
                <a:spcPts val="760"/>
              </a:spcBef>
              <a:tabLst>
                <a:tab pos="0" algn="l"/>
              </a:tabLst>
            </a:pPr>
            <a:r>
              <a:rPr lang="it-IT" sz="3800" b="1" strike="noStrike" spc="-1">
                <a:solidFill>
                  <a:srgbClr val="595959"/>
                </a:solidFill>
                <a:latin typeface="Calibri"/>
              </a:rPr>
              <a:t>Scuola di Specializzazione in Medicina Fisica e Riabilitativa</a:t>
            </a:r>
            <a:endParaRPr lang="it-IT" sz="3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8" name="PlaceHolder 2"/>
          <p:cNvSpPr>
            <a:spLocks noGrp="1"/>
          </p:cNvSpPr>
          <p:nvPr>
            <p:ph/>
          </p:nvPr>
        </p:nvSpPr>
        <p:spPr>
          <a:xfrm>
            <a:off x="3564720" y="5185440"/>
            <a:ext cx="5256000" cy="4251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it-IT" sz="2600" b="1" strike="noStrike" spc="-1">
                <a:solidFill>
                  <a:srgbClr val="595959"/>
                </a:solidFill>
                <a:latin typeface="Calibri"/>
              </a:rPr>
              <a:t>Direttore Scuola: Prof.ssa Lisa Berti</a:t>
            </a:r>
            <a:endParaRPr lang="it-IT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9" name="PlaceHolder 3"/>
          <p:cNvSpPr>
            <a:spLocks noGrp="1"/>
          </p:cNvSpPr>
          <p:nvPr>
            <p:ph/>
          </p:nvPr>
        </p:nvSpPr>
        <p:spPr>
          <a:xfrm>
            <a:off x="3491640" y="5610600"/>
            <a:ext cx="5328720" cy="790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ts val="2001"/>
              </a:lnSpc>
              <a:spcBef>
                <a:spcPts val="400"/>
              </a:spcBef>
              <a:tabLst>
                <a:tab pos="0" algn="l"/>
              </a:tabLst>
            </a:pPr>
            <a:r>
              <a:rPr lang="it-IT" sz="2000" b="1" i="1" strike="noStrike" spc="-1">
                <a:solidFill>
                  <a:srgbClr val="595959"/>
                </a:solidFill>
                <a:latin typeface="Calibri"/>
              </a:rPr>
              <a:t>Dipartimento di</a:t>
            </a:r>
            <a:endParaRPr lang="it-IT" sz="20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ts val="2001"/>
              </a:lnSpc>
              <a:spcBef>
                <a:spcPts val="400"/>
              </a:spcBef>
              <a:tabLst>
                <a:tab pos="0" algn="l"/>
              </a:tabLst>
            </a:pPr>
            <a:r>
              <a:rPr lang="it-IT" sz="2000" b="1" i="1" strike="noStrike" spc="-1">
                <a:solidFill>
                  <a:srgbClr val="595959"/>
                </a:solidFill>
                <a:latin typeface="Calibri"/>
              </a:rPr>
              <a:t>Scienze Biomediche e Neuromotorie</a:t>
            </a:r>
            <a:endParaRPr lang="it-IT" sz="20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ts val="2001"/>
              </a:lnSpc>
              <a:spcBef>
                <a:spcPts val="400"/>
              </a:spcBef>
              <a:tabLst>
                <a:tab pos="0" algn="l"/>
              </a:tabLst>
            </a:pPr>
            <a:endParaRPr lang="it-IT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0" name="CasellaDiTesto 5"/>
          <p:cNvSpPr/>
          <p:nvPr/>
        </p:nvSpPr>
        <p:spPr>
          <a:xfrm>
            <a:off x="3780000" y="2642040"/>
            <a:ext cx="4571640" cy="14011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800" b="0" strike="noStrike" spc="-1">
                <a:solidFill>
                  <a:srgbClr val="000000"/>
                </a:solidFill>
                <a:latin typeface="Calibri"/>
              </a:rPr>
              <a:t> </a:t>
            </a:r>
            <a:r>
              <a:rPr lang="it-IT" sz="2600" b="1" strike="noStrike" spc="-1">
                <a:solidFill>
                  <a:srgbClr val="595959"/>
                </a:solidFill>
                <a:latin typeface="Calibri"/>
              </a:rPr>
              <a:t>Prof. Ernesto Andreoli</a:t>
            </a:r>
            <a:endParaRPr lang="it-IT" sz="26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000" b="1" i="1" strike="noStrike" spc="-1">
                <a:solidFill>
                  <a:srgbClr val="595959"/>
                </a:solidFill>
                <a:latin typeface="Calibri"/>
              </a:rPr>
              <a:t>Direttore SC Medicina fisica e riabilitativa </a:t>
            </a:r>
            <a:endParaRPr lang="it-IT" sz="20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000" b="1" i="1" strike="noStrike" spc="-1">
                <a:solidFill>
                  <a:srgbClr val="595959"/>
                </a:solidFill>
                <a:latin typeface="Calibri"/>
              </a:rPr>
              <a:t>AZIENDA OSPEDALIERO-UNIVERSITARIA IRCCS POLICLINICO S.ORSOLA-MALPIGHI</a:t>
            </a:r>
            <a:endParaRPr lang="it-IT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PlaceHolder 1"/>
          <p:cNvSpPr>
            <a:spLocks noGrp="1"/>
          </p:cNvSpPr>
          <p:nvPr>
            <p:ph/>
          </p:nvPr>
        </p:nvSpPr>
        <p:spPr>
          <a:xfrm>
            <a:off x="1115640" y="2709000"/>
            <a:ext cx="6912360" cy="432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519"/>
              </a:spcBef>
              <a:tabLst>
                <a:tab pos="0" algn="l"/>
              </a:tabLst>
            </a:pPr>
            <a:r>
              <a:rPr lang="it-IT" sz="2600" b="1" strike="noStrike" spc="-1">
                <a:solidFill>
                  <a:srgbClr val="595959"/>
                </a:solidFill>
                <a:latin typeface="Calibri"/>
              </a:rPr>
              <a:t>Direttore: Prof.ssa Lisa Berti</a:t>
            </a:r>
            <a:endParaRPr lang="it-IT" sz="26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4" name="PlaceHolder 2"/>
          <p:cNvSpPr>
            <a:spLocks noGrp="1"/>
          </p:cNvSpPr>
          <p:nvPr>
            <p:ph/>
          </p:nvPr>
        </p:nvSpPr>
        <p:spPr>
          <a:xfrm>
            <a:off x="1079640" y="3392640"/>
            <a:ext cx="6984360" cy="935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it-IT" sz="2000" b="1" i="1" strike="noStrike" spc="-1">
                <a:solidFill>
                  <a:srgbClr val="595959"/>
                </a:solidFill>
                <a:latin typeface="Calibri"/>
              </a:rPr>
              <a:t>Dipartimento di Scienze Biomediche e Neuromotorie</a:t>
            </a:r>
            <a:endParaRPr lang="it-IT" sz="20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  <a:tabLst>
                <a:tab pos="0" algn="l"/>
              </a:tabLst>
            </a:pPr>
            <a:r>
              <a:rPr lang="it-IT" sz="2000" b="0" strike="noStrike" spc="-1">
                <a:solidFill>
                  <a:srgbClr val="595959"/>
                </a:solidFill>
                <a:latin typeface="Calibri"/>
              </a:rPr>
              <a:t>E-mail: </a:t>
            </a:r>
            <a:r>
              <a:rPr lang="it-IT" sz="2000" b="0" u="sng" strike="noStrike" spc="-1">
                <a:solidFill>
                  <a:srgbClr val="0070C0"/>
                </a:solidFill>
                <a:uFillTx/>
                <a:latin typeface="Calibri"/>
                <a:hlinkClick r:id="rId2"/>
              </a:rPr>
              <a:t>lisa.berti@unibo.it</a:t>
            </a:r>
            <a:endParaRPr lang="it-IT" sz="20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  <a:tabLst>
                <a:tab pos="0" algn="l"/>
              </a:tabLst>
            </a:pPr>
            <a:endParaRPr lang="it-IT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5" name="PlaceHolder 3"/>
          <p:cNvSpPr>
            <a:spLocks noGrp="1"/>
          </p:cNvSpPr>
          <p:nvPr>
            <p:ph/>
          </p:nvPr>
        </p:nvSpPr>
        <p:spPr>
          <a:xfrm>
            <a:off x="1079640" y="4509000"/>
            <a:ext cx="7057800" cy="1439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ts val="2500"/>
              </a:lnSpc>
              <a:tabLst>
                <a:tab pos="0" algn="l"/>
              </a:tabLst>
            </a:pPr>
            <a:endParaRPr lang="it-IT" sz="32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ts val="2500"/>
              </a:lnSpc>
              <a:tabLst>
                <a:tab pos="0" algn="l"/>
              </a:tabLst>
            </a:pPr>
            <a:r>
              <a:rPr lang="it-IT" sz="2000" b="1" strike="noStrike" spc="-1">
                <a:solidFill>
                  <a:srgbClr val="595959"/>
                </a:solidFill>
                <a:latin typeface="Calibri"/>
              </a:rPr>
              <a:t>Manager didattico: dott.ssa Barbara Pancaldi</a:t>
            </a:r>
            <a:endParaRPr lang="it-IT" sz="2000" b="0" strike="noStrike" spc="-1">
              <a:solidFill>
                <a:srgbClr val="000000"/>
              </a:solidFill>
              <a:latin typeface="Calibri"/>
            </a:endParaRPr>
          </a:p>
          <a:p>
            <a:pPr algn="ctr">
              <a:lnSpc>
                <a:spcPts val="3501"/>
              </a:lnSpc>
              <a:tabLst>
                <a:tab pos="0" algn="l"/>
              </a:tabLst>
            </a:pPr>
            <a:r>
              <a:rPr lang="it-IT" sz="2000" b="0" strike="noStrike" spc="-1">
                <a:solidFill>
                  <a:srgbClr val="0070C0"/>
                </a:solidFill>
                <a:latin typeface="Calibri"/>
              </a:rPr>
              <a:t>barbara.pancaldi@unibo.it</a:t>
            </a:r>
            <a:endParaRPr lang="it-IT" sz="20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6" name="Connettore 1 7"/>
          <p:cNvSpPr/>
          <p:nvPr/>
        </p:nvSpPr>
        <p:spPr>
          <a:xfrm>
            <a:off x="1835640" y="4725000"/>
            <a:ext cx="5472360" cy="360"/>
          </a:xfrm>
          <a:prstGeom prst="line">
            <a:avLst/>
          </a:prstGeom>
          <a:ln w="38100">
            <a:solidFill>
              <a:srgbClr val="BE4B48"/>
            </a:solidFill>
            <a:round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/>
        </p:style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PlaceHolder 1"/>
          <p:cNvSpPr>
            <a:spLocks noGrp="1"/>
          </p:cNvSpPr>
          <p:nvPr>
            <p:ph/>
          </p:nvPr>
        </p:nvSpPr>
        <p:spPr>
          <a:xfrm>
            <a:off x="395280" y="332640"/>
            <a:ext cx="8424360" cy="647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ts val="2200"/>
              </a:lnSpc>
              <a:spcBef>
                <a:spcPts val="561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BD2B0B"/>
                </a:solidFill>
                <a:latin typeface="Calibri"/>
              </a:rPr>
              <a:t>Piano didattico della Scuola - Didattica frontale</a:t>
            </a: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172" name="Immagine 35"/>
          <p:cNvPicPr/>
          <p:nvPr/>
        </p:nvPicPr>
        <p:blipFill>
          <a:blip r:embed="rId2"/>
          <a:stretch/>
        </p:blipFill>
        <p:spPr>
          <a:xfrm>
            <a:off x="339840" y="764640"/>
            <a:ext cx="1223640" cy="73836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73" name="Tabella 6"/>
          <p:cNvGraphicFramePr/>
          <p:nvPr/>
        </p:nvGraphicFramePr>
        <p:xfrm>
          <a:off x="755640" y="1227960"/>
          <a:ext cx="3672000" cy="2092680"/>
        </p:xfrm>
        <a:graphic>
          <a:graphicData uri="http://schemas.openxmlformats.org/drawingml/2006/table">
            <a:tbl>
              <a:tblPr/>
              <a:tblGrid>
                <a:gridCol w="23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1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BD2B0B"/>
                          </a:solidFill>
                          <a:latin typeface="Times New Roman"/>
                          <a:ea typeface="Calibri"/>
                        </a:rPr>
                        <a:t>INSEGNAMENTO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BD2B0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BD2B0B"/>
                          </a:solidFill>
                          <a:latin typeface="Times New Roman"/>
                          <a:ea typeface="Calibri"/>
                        </a:rPr>
                        <a:t>ORE DI LEZIONE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BD2B0B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Patologia generale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Farmacologia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Fisiologia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Fisica applicata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Anatomia umana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1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2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3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1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Malattie dell’apparato respiratorio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18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Malattie dell’apparato cardiovascolare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74" name="CasellaDiTesto 16"/>
          <p:cNvSpPr/>
          <p:nvPr/>
        </p:nvSpPr>
        <p:spPr>
          <a:xfrm>
            <a:off x="500400" y="874800"/>
            <a:ext cx="10634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latin typeface="Calibri"/>
              </a:rPr>
              <a:t>I anno</a:t>
            </a:r>
            <a:endParaRPr lang="it-IT" sz="1800" b="0" strike="noStrike" spc="-1">
              <a:latin typeface="Arial"/>
            </a:endParaRPr>
          </a:p>
        </p:txBody>
      </p:sp>
      <p:graphicFrame>
        <p:nvGraphicFramePr>
          <p:cNvPr id="175" name="Tabella 17"/>
          <p:cNvGraphicFramePr/>
          <p:nvPr/>
        </p:nvGraphicFramePr>
        <p:xfrm>
          <a:off x="5004000" y="1227960"/>
          <a:ext cx="3672000" cy="2092680"/>
        </p:xfrm>
        <a:graphic>
          <a:graphicData uri="http://schemas.openxmlformats.org/drawingml/2006/table">
            <a:tbl>
              <a:tblPr/>
              <a:tblGrid>
                <a:gridCol w="23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BD2B0B"/>
                          </a:solidFill>
                          <a:latin typeface="Times New Roman"/>
                          <a:ea typeface="Calibri"/>
                        </a:rPr>
                        <a:t>INSEGNAMENTO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BD2B0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BD2B0B"/>
                          </a:solidFill>
                          <a:latin typeface="Times New Roman"/>
                          <a:ea typeface="Calibri"/>
                        </a:rPr>
                        <a:t>ORE DI LEZIONE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BD2B0B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3 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ts val="1321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– mod. 1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3 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ts val="1321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– mod. 2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7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3 </a:t>
                      </a:r>
                      <a:endParaRPr lang="it-IT" sz="1100" b="0" strike="noStrike" spc="-1">
                        <a:latin typeface="Arial"/>
                      </a:endParaRPr>
                    </a:p>
                    <a:p>
                      <a:pPr>
                        <a:lnSpc>
                          <a:spcPts val="1321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– mod. 3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Neuroriabilitazione 3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Tecniche riabilitative 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Neurochirurgia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Reumatologia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76" name="Tabella 24"/>
          <p:cNvGraphicFramePr/>
          <p:nvPr/>
        </p:nvGraphicFramePr>
        <p:xfrm>
          <a:off x="5004000" y="3920760"/>
          <a:ext cx="3672000" cy="1632240"/>
        </p:xfrm>
        <a:graphic>
          <a:graphicData uri="http://schemas.openxmlformats.org/drawingml/2006/table">
            <a:tbl>
              <a:tblPr/>
              <a:tblGrid>
                <a:gridCol w="23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BD2B0B"/>
                          </a:solidFill>
                          <a:latin typeface="Times New Roman"/>
                          <a:ea typeface="Calibri"/>
                        </a:rPr>
                        <a:t>INSEGNAMENTO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BD2B0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BD2B0B"/>
                          </a:solidFill>
                          <a:latin typeface="Times New Roman"/>
                          <a:ea typeface="Calibri"/>
                        </a:rPr>
                        <a:t>ORE DI LEZIONE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BD2B0B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4 - mod. 1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4 - mod. 7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4 - mod. 2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4 - mod. 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4 - mod. 3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4 - mod. 4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4 - mod. 5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4 - mod. 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177" name="Tabella 22"/>
          <p:cNvGraphicFramePr/>
          <p:nvPr/>
        </p:nvGraphicFramePr>
        <p:xfrm>
          <a:off x="755640" y="3920760"/>
          <a:ext cx="3672000" cy="1632240"/>
        </p:xfrm>
        <a:graphic>
          <a:graphicData uri="http://schemas.openxmlformats.org/drawingml/2006/table">
            <a:tbl>
              <a:tblPr/>
              <a:tblGrid>
                <a:gridCol w="237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BD2B0B"/>
                          </a:solidFill>
                          <a:latin typeface="Times New Roman"/>
                          <a:ea typeface="Calibri"/>
                        </a:rPr>
                        <a:t>INSEGNAMENTO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BD2B0B">
                        <a:alpha val="3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BD2B0B"/>
                          </a:solidFill>
                          <a:latin typeface="Times New Roman"/>
                          <a:ea typeface="Calibri"/>
                        </a:rPr>
                        <a:t>ORE DI LEZIONE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BD2B0B">
                        <a:alpha val="3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Statistica medica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Psicologia clinica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Inglese scientifico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24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Malattie dell’apparato locomotore 2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1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2 - mod. 2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Medicina fisica e riabilitativa 2 - mod. 3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26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Neuroriabilitazione 2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it-IT" sz="1100" b="0" strike="noStrike" spc="-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</a:t>
                      </a:r>
                      <a:endParaRPr lang="it-IT" sz="1100" b="0" strike="noStrike" spc="-1">
                        <a:latin typeface="Arial"/>
                      </a:endParaRPr>
                    </a:p>
                  </a:txBody>
                  <a:tcPr marL="68400" marR="68400">
                    <a:lnL w="9360">
                      <a:solidFill>
                        <a:srgbClr val="808080"/>
                      </a:solidFill>
                    </a:lnL>
                    <a:lnR w="9360">
                      <a:solidFill>
                        <a:srgbClr val="808080"/>
                      </a:solidFill>
                    </a:lnR>
                    <a:lnT w="9360">
                      <a:solidFill>
                        <a:srgbClr val="808080"/>
                      </a:solidFill>
                    </a:lnT>
                    <a:lnB w="9360">
                      <a:solidFill>
                        <a:srgbClr val="808080"/>
                      </a:solidFill>
                    </a:lnB>
                    <a:solidFill>
                      <a:srgbClr val="FFFFFF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78" name="Immagine 36"/>
          <p:cNvPicPr/>
          <p:nvPr/>
        </p:nvPicPr>
        <p:blipFill>
          <a:blip r:embed="rId2"/>
          <a:stretch/>
        </p:blipFill>
        <p:spPr>
          <a:xfrm>
            <a:off x="4594680" y="766440"/>
            <a:ext cx="1223640" cy="738360"/>
          </a:xfrm>
          <a:prstGeom prst="rect">
            <a:avLst/>
          </a:prstGeom>
          <a:ln w="0">
            <a:noFill/>
          </a:ln>
        </p:spPr>
      </p:pic>
      <p:sp>
        <p:nvSpPr>
          <p:cNvPr id="179" name="CasellaDiTesto 37"/>
          <p:cNvSpPr/>
          <p:nvPr/>
        </p:nvSpPr>
        <p:spPr>
          <a:xfrm>
            <a:off x="4716000" y="876600"/>
            <a:ext cx="10634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latin typeface="Calibri"/>
              </a:rPr>
              <a:t>III anno</a:t>
            </a:r>
            <a:endParaRPr lang="it-IT" sz="1800" b="0" strike="noStrike" spc="-1">
              <a:latin typeface="Arial"/>
            </a:endParaRPr>
          </a:p>
        </p:txBody>
      </p:sp>
      <p:pic>
        <p:nvPicPr>
          <p:cNvPr id="180" name="Immagine 38"/>
          <p:cNvPicPr/>
          <p:nvPr/>
        </p:nvPicPr>
        <p:blipFill>
          <a:blip r:embed="rId2"/>
          <a:stretch/>
        </p:blipFill>
        <p:spPr>
          <a:xfrm>
            <a:off x="339840" y="3458160"/>
            <a:ext cx="1223640" cy="738360"/>
          </a:xfrm>
          <a:prstGeom prst="rect">
            <a:avLst/>
          </a:prstGeom>
          <a:ln w="0">
            <a:noFill/>
          </a:ln>
        </p:spPr>
      </p:pic>
      <p:sp>
        <p:nvSpPr>
          <p:cNvPr id="181" name="CasellaDiTesto 39"/>
          <p:cNvSpPr/>
          <p:nvPr/>
        </p:nvSpPr>
        <p:spPr>
          <a:xfrm>
            <a:off x="500400" y="3568320"/>
            <a:ext cx="10634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latin typeface="Calibri"/>
              </a:rPr>
              <a:t>II anno</a:t>
            </a:r>
            <a:endParaRPr lang="it-IT" sz="1800" b="0" strike="noStrike" spc="-1">
              <a:latin typeface="Arial"/>
            </a:endParaRPr>
          </a:p>
        </p:txBody>
      </p:sp>
      <p:pic>
        <p:nvPicPr>
          <p:cNvPr id="182" name="Immagine 40"/>
          <p:cNvPicPr/>
          <p:nvPr/>
        </p:nvPicPr>
        <p:blipFill>
          <a:blip r:embed="rId2"/>
          <a:stretch/>
        </p:blipFill>
        <p:spPr>
          <a:xfrm>
            <a:off x="4594680" y="3459960"/>
            <a:ext cx="1223640" cy="738360"/>
          </a:xfrm>
          <a:prstGeom prst="rect">
            <a:avLst/>
          </a:prstGeom>
          <a:ln w="0">
            <a:noFill/>
          </a:ln>
        </p:spPr>
      </p:pic>
      <p:sp>
        <p:nvSpPr>
          <p:cNvPr id="183" name="CasellaDiTesto 41"/>
          <p:cNvSpPr/>
          <p:nvPr/>
        </p:nvSpPr>
        <p:spPr>
          <a:xfrm>
            <a:off x="4716000" y="3570120"/>
            <a:ext cx="10634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latin typeface="Calibri"/>
              </a:rPr>
              <a:t>IV anno</a:t>
            </a:r>
            <a:endParaRPr lang="it-IT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PlaceHolder 1"/>
          <p:cNvSpPr>
            <a:spLocks noGrp="1"/>
          </p:cNvSpPr>
          <p:nvPr>
            <p:ph/>
          </p:nvPr>
        </p:nvSpPr>
        <p:spPr>
          <a:xfrm>
            <a:off x="359640" y="764640"/>
            <a:ext cx="8424360" cy="863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r>
              <a:rPr lang="it-IT" sz="1800" b="1" i="1" strike="noStrike" spc="-1">
                <a:solidFill>
                  <a:srgbClr val="BD2B0B"/>
                </a:solidFill>
                <a:latin typeface="Calibri"/>
              </a:rPr>
              <a:t>Strutture di sede:</a:t>
            </a:r>
            <a:endParaRPr lang="it-IT" sz="1800" b="0" strike="noStrike" spc="-1">
              <a:solidFill>
                <a:srgbClr val="000000"/>
              </a:solidFill>
              <a:latin typeface="Calibri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ISTITUTO ORTOPEDICO RIZZOLI  </a:t>
            </a:r>
            <a:r>
              <a:rPr lang="it-IT" sz="1400" b="0" strike="noStrike" spc="-1">
                <a:solidFill>
                  <a:srgbClr val="000000"/>
                </a:solidFill>
                <a:latin typeface="Calibri"/>
              </a:rPr>
              <a:t>(SC Medicina fisica e riabilitativa, Recupero e Riabilitazione, Ortopedia e Traumatologia Clinica I, II, III, SC Chirurgia vertebrale)</a:t>
            </a:r>
          </a:p>
        </p:txBody>
      </p:sp>
      <p:sp>
        <p:nvSpPr>
          <p:cNvPr id="185" name="Segnaposto testo 1"/>
          <p:cNvSpPr/>
          <p:nvPr/>
        </p:nvSpPr>
        <p:spPr>
          <a:xfrm>
            <a:off x="395280" y="332640"/>
            <a:ext cx="8424360" cy="64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ts val="2200"/>
              </a:lnSpc>
              <a:spcBef>
                <a:spcPts val="561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BD2B0B"/>
                </a:solidFill>
                <a:latin typeface="Calibri"/>
              </a:rPr>
              <a:t>Rete formativa della Scuola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186" name="Segnaposto testo 2"/>
          <p:cNvSpPr/>
          <p:nvPr/>
        </p:nvSpPr>
        <p:spPr>
          <a:xfrm>
            <a:off x="359640" y="1772640"/>
            <a:ext cx="8424360" cy="26244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r>
              <a:rPr lang="it-IT" sz="1800" b="1" i="1" strike="noStrike" spc="-1">
                <a:solidFill>
                  <a:srgbClr val="BD2B0B"/>
                </a:solidFill>
                <a:latin typeface="Calibri"/>
              </a:rPr>
              <a:t>Strutture collegate:</a:t>
            </a:r>
            <a:endParaRPr lang="it-IT" sz="1800" b="0" strike="noStrike" spc="-1">
              <a:latin typeface="Arial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spcAft>
                <a:spcPts val="201"/>
              </a:spcAft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OSPEDALE MONTECATONE REHABILITATION INSTITUTE  </a:t>
            </a:r>
            <a:r>
              <a:rPr lang="it-IT" sz="1400" b="0" strike="noStrike" spc="-1">
                <a:solidFill>
                  <a:srgbClr val="000000"/>
                </a:solidFill>
                <a:latin typeface="Calibri"/>
              </a:rPr>
              <a:t>(Unità spinale, Recupero e riabilitazione)</a:t>
            </a:r>
            <a:endParaRPr lang="it-IT" sz="1400" b="0" strike="noStrike" spc="-1">
              <a:latin typeface="Arial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spcAft>
                <a:spcPts val="201"/>
              </a:spcAft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ISTITUTO ORTOPEDICO RIZZOLI  </a:t>
            </a:r>
            <a:r>
              <a:rPr lang="it-IT" sz="1400" b="0" strike="noStrike" spc="-1">
                <a:solidFill>
                  <a:srgbClr val="000000"/>
                </a:solidFill>
                <a:latin typeface="Calibri"/>
              </a:rPr>
              <a:t>(SC Chirurgia della spalla e gomito, SC Clinica IV Ortoplastica, SC Complessa di Ortopedia e traumatologia pediatrica)</a:t>
            </a:r>
            <a:endParaRPr lang="it-IT" sz="1400" b="0" strike="noStrike" spc="-1">
              <a:latin typeface="Arial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spcAft>
                <a:spcPts val="201"/>
              </a:spcAft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OSPEDALE PRIVATO VILLA BELLOMBRA</a:t>
            </a:r>
            <a:endParaRPr lang="it-IT" sz="1400" b="0" strike="noStrike" spc="-1">
              <a:latin typeface="Arial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spcAft>
                <a:spcPts val="201"/>
              </a:spcAft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IRCSS NEUROSCIENZE – OSPEDALE BELLARIA</a:t>
            </a:r>
            <a:endParaRPr lang="it-IT" sz="1400" b="0" strike="noStrike" spc="-1">
              <a:latin typeface="Arial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spcAft>
                <a:spcPts val="201"/>
              </a:spcAft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OSPEDALE S.SALVATORE SAN GIOVANNI IN PERSICETO</a:t>
            </a:r>
            <a:endParaRPr lang="it-IT" sz="1400" b="0" strike="noStrike" spc="-1">
              <a:latin typeface="Arial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spcAft>
                <a:spcPts val="201"/>
              </a:spcAft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AZIENDA USL BOLOGNA </a:t>
            </a:r>
            <a:r>
              <a:rPr lang="it-IT" sz="1400" b="0" strike="noStrike" spc="-1">
                <a:solidFill>
                  <a:srgbClr val="000000"/>
                </a:solidFill>
                <a:latin typeface="Calibri"/>
              </a:rPr>
              <a:t>- Dipartimento Riabilitazione, Recuperi e Riabilitazioni Funzionali Adulti e Bambini </a:t>
            </a:r>
            <a:endParaRPr lang="it-IT" sz="1400" b="0" strike="noStrike" spc="-1">
              <a:latin typeface="Arial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spcAft>
                <a:spcPts val="201"/>
              </a:spcAft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IRCCS POLICLINICO SANT’ORSOLA BOLOGNA </a:t>
            </a:r>
            <a:r>
              <a:rPr lang="it-IT" sz="1400" b="0" strike="noStrike" spc="-1">
                <a:solidFill>
                  <a:srgbClr val="000000"/>
                </a:solidFill>
                <a:latin typeface="Calibri"/>
              </a:rPr>
              <a:t>- RECUPERO E RIABILITAZIONE</a:t>
            </a:r>
            <a:endParaRPr lang="it-IT" sz="1400" b="0" strike="noStrike" spc="-1">
              <a:latin typeface="Arial"/>
            </a:endParaRPr>
          </a:p>
        </p:txBody>
      </p:sp>
      <p:sp>
        <p:nvSpPr>
          <p:cNvPr id="187" name="Segnaposto testo 2"/>
          <p:cNvSpPr/>
          <p:nvPr/>
        </p:nvSpPr>
        <p:spPr>
          <a:xfrm>
            <a:off x="395280" y="4509000"/>
            <a:ext cx="8424360" cy="20160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r>
              <a:rPr lang="it-IT" sz="1800" b="1" i="1" strike="noStrike" spc="-1">
                <a:solidFill>
                  <a:srgbClr val="BD2B0B"/>
                </a:solidFill>
                <a:latin typeface="Calibri"/>
              </a:rPr>
              <a:t>Strutture complementari:</a:t>
            </a:r>
            <a:endParaRPr lang="it-IT" sz="1800" b="0" strike="noStrike" spc="-1">
              <a:latin typeface="Arial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spcAft>
                <a:spcPts val="201"/>
              </a:spcAft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AZIENDA USL BOLOGNA: </a:t>
            </a:r>
            <a:r>
              <a:rPr lang="it-IT" sz="1400" b="0" strike="noStrike" spc="-1">
                <a:solidFill>
                  <a:srgbClr val="000000"/>
                </a:solidFill>
                <a:latin typeface="Calibri"/>
              </a:rPr>
              <a:t>Tutte le UU.OO e i Servizi</a:t>
            </a:r>
            <a:endParaRPr lang="it-IT" sz="1400" b="0" strike="noStrike" spc="-1">
              <a:latin typeface="Arial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spcAft>
                <a:spcPts val="201"/>
              </a:spcAft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ISTITUTO ORTOPEDICO RIZZOLI: </a:t>
            </a:r>
            <a:r>
              <a:rPr lang="it-IT" sz="1400" b="0" strike="noStrike" spc="-1">
                <a:solidFill>
                  <a:srgbClr val="000000"/>
                </a:solidFill>
                <a:latin typeface="Calibri"/>
              </a:rPr>
              <a:t>Tutte le UU.OO e i Servizi </a:t>
            </a:r>
            <a:endParaRPr lang="it-IT" sz="1400" b="0" strike="noStrike" spc="-1">
              <a:latin typeface="Arial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spcAft>
                <a:spcPts val="201"/>
              </a:spcAft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IRCCS POLICLINICO DI SANT’ORSOLA BOLOGNA</a:t>
            </a:r>
            <a:r>
              <a:rPr lang="it-IT" sz="1400" b="0" strike="noStrike" spc="-1">
                <a:solidFill>
                  <a:srgbClr val="000000"/>
                </a:solidFill>
                <a:latin typeface="Calibri"/>
              </a:rPr>
              <a:t> </a:t>
            </a:r>
            <a:endParaRPr lang="it-IT" sz="1400" b="0" strike="noStrike" spc="-1">
              <a:latin typeface="Arial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spcAft>
                <a:spcPts val="201"/>
              </a:spcAft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INAIL CENTRO PROTESI</a:t>
            </a:r>
            <a:endParaRPr lang="it-IT" sz="1400" b="0" strike="noStrike" spc="-1">
              <a:latin typeface="Arial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spcAft>
                <a:spcPts val="201"/>
              </a:spcAft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ISOKINETIC</a:t>
            </a:r>
            <a:endParaRPr lang="it-IT" sz="1400" b="0" strike="noStrike" spc="-1">
              <a:latin typeface="Arial"/>
            </a:endParaRPr>
          </a:p>
          <a:p>
            <a:pPr marL="465840" indent="-285840">
              <a:lnSpc>
                <a:spcPct val="100000"/>
              </a:lnSpc>
              <a:spcBef>
                <a:spcPts val="281"/>
              </a:spcBef>
              <a:spcAft>
                <a:spcPts val="201"/>
              </a:spcAft>
              <a:buClr>
                <a:srgbClr val="BD2B0B"/>
              </a:buClr>
              <a:buFont typeface="Arial"/>
              <a:buChar char="•"/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libri"/>
              </a:rPr>
              <a:t>IOR BAGHERIA:</a:t>
            </a:r>
            <a:r>
              <a:rPr lang="it-IT" sz="1400" b="0" strike="noStrike" spc="-1">
                <a:solidFill>
                  <a:srgbClr val="000000"/>
                </a:solidFill>
                <a:latin typeface="Calibri"/>
              </a:rPr>
              <a:t> U.O. di MEDICINA RIABILITATIVA</a:t>
            </a:r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PlaceHolder 1"/>
          <p:cNvSpPr>
            <a:spLocks noGrp="1"/>
          </p:cNvSpPr>
          <p:nvPr>
            <p:ph/>
          </p:nvPr>
        </p:nvSpPr>
        <p:spPr>
          <a:xfrm>
            <a:off x="603360" y="1244160"/>
            <a:ext cx="8073000" cy="182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281"/>
              </a:spcBef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mbria"/>
                <a:ea typeface="Cambria"/>
              </a:rPr>
              <a:t>OBBLIGATORIO MED/34:  36 CFU = 9 MESI </a:t>
            </a:r>
            <a:r>
              <a:rPr lang="it-IT" sz="1400" b="1" strike="noStrike" spc="-1">
                <a:solidFill>
                  <a:srgbClr val="BD2B0B"/>
                </a:solidFill>
                <a:latin typeface="Cambria"/>
                <a:ea typeface="Cambria"/>
              </a:rPr>
              <a:t>MEDICINA FISICA E RIABILITAZIONE</a:t>
            </a:r>
            <a:r>
              <a:rPr lang="it-IT" sz="1400" b="0" strike="noStrike" spc="-1">
                <a:solidFill>
                  <a:srgbClr val="BD2B0B"/>
                </a:solidFill>
                <a:latin typeface="Cambria"/>
                <a:ea typeface="Cambria"/>
              </a:rPr>
              <a:t> </a:t>
            </a:r>
            <a:r>
              <a:rPr lang="it-IT" sz="1400" b="0" strike="noStrike" spc="-1">
                <a:solidFill>
                  <a:srgbClr val="000000"/>
                </a:solidFill>
                <a:latin typeface="Cambria"/>
                <a:ea typeface="Cambria"/>
              </a:rPr>
              <a:t>suddivisi in:</a:t>
            </a:r>
            <a:endParaRPr lang="it-IT" sz="14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558ED5"/>
                </a:solidFill>
                <a:latin typeface="Cambria"/>
                <a:ea typeface="Cambria"/>
              </a:rPr>
              <a:t>Canale 1-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Policlinico S. Orsola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Dott. Andreoli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 9 mesi/ </a:t>
            </a:r>
            <a:r>
              <a:rPr lang="it-IT" sz="1200" b="1" strike="noStrike" spc="-1">
                <a:solidFill>
                  <a:srgbClr val="558ED5"/>
                </a:solidFill>
                <a:latin typeface="Cambria"/>
                <a:ea typeface="Cambria"/>
              </a:rPr>
              <a:t>Canale 2-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Ospedale S. Giovanni in Persiceto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Dott.ssa Cesarano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  </a:t>
            </a:r>
            <a:endParaRPr lang="it-IT" sz="12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558ED5"/>
                </a:solidFill>
                <a:latin typeface="Cambria"/>
                <a:ea typeface="Cambria"/>
              </a:rPr>
              <a:t>Canale 3-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Ospedale Infermi di Rimini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Dott. D’Andreamatteo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 4,5 mesi poi 4,5 mesi presso Policlinico S. Orsola (Dott. Andreoli)</a:t>
            </a:r>
            <a:endParaRPr lang="it-IT" sz="12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388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000000"/>
                </a:solidFill>
                <a:latin typeface="Cambria"/>
                <a:ea typeface="Cambria"/>
              </a:rPr>
              <a:t>ATTIVITA’ DI TRONCO COMUNE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:</a:t>
            </a:r>
            <a:endParaRPr lang="it-IT" sz="12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- 1 mese (4 cfu) </a:t>
            </a:r>
            <a:r>
              <a:rPr lang="it-IT" sz="1200" b="1" strike="noStrike" spc="-1">
                <a:solidFill>
                  <a:srgbClr val="BD2B0B"/>
                </a:solidFill>
                <a:latin typeface="Cambria"/>
                <a:ea typeface="Cambria"/>
              </a:rPr>
              <a:t>PNEUMOLOGIA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 - Policlinico S. Orsola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Prof. Nava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</a:t>
            </a:r>
            <a:endParaRPr lang="it-IT" sz="12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- 2 mesi – MED/09 (8 cfu) </a:t>
            </a:r>
            <a:r>
              <a:rPr lang="it-IT" sz="1200" b="1" strike="noStrike" spc="-1">
                <a:solidFill>
                  <a:srgbClr val="BD2B0B"/>
                </a:solidFill>
                <a:latin typeface="Cambria"/>
                <a:ea typeface="Cambria"/>
              </a:rPr>
              <a:t>MEDICINA INTERNA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Policlinico</a:t>
            </a:r>
            <a:r>
              <a:rPr lang="it-IT" sz="1200" b="1" strike="noStrike" spc="-1">
                <a:solidFill>
                  <a:srgbClr val="FF0000"/>
                </a:solidFill>
                <a:latin typeface="Cambria"/>
                <a:ea typeface="Cambria"/>
              </a:rPr>
              <a:t>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S. Orsola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Prof.  Borghi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 - Ospedale S. Giovanni in Persiceto (Dr.ssa Romboli)	          </a:t>
            </a:r>
            <a:endParaRPr lang="it-IT" sz="1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endParaRPr lang="it-IT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89" name="Segnaposto testo 1"/>
          <p:cNvSpPr/>
          <p:nvPr/>
        </p:nvSpPr>
        <p:spPr>
          <a:xfrm>
            <a:off x="395280" y="332640"/>
            <a:ext cx="8424360" cy="64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ts val="2200"/>
              </a:lnSpc>
              <a:spcBef>
                <a:spcPts val="561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BD2B0B"/>
                </a:solidFill>
                <a:latin typeface="Calibri"/>
              </a:rPr>
              <a:t>Attività Professionalizzanti</a:t>
            </a:r>
            <a:endParaRPr lang="it-IT" sz="2800" b="0" strike="noStrike" spc="-1">
              <a:latin typeface="Arial"/>
            </a:endParaRPr>
          </a:p>
        </p:txBody>
      </p:sp>
      <p:pic>
        <p:nvPicPr>
          <p:cNvPr id="190" name="Immagine 6"/>
          <p:cNvPicPr/>
          <p:nvPr/>
        </p:nvPicPr>
        <p:blipFill>
          <a:blip r:embed="rId2"/>
          <a:stretch/>
        </p:blipFill>
        <p:spPr>
          <a:xfrm>
            <a:off x="179640" y="764640"/>
            <a:ext cx="1223640" cy="738360"/>
          </a:xfrm>
          <a:prstGeom prst="rect">
            <a:avLst/>
          </a:prstGeom>
          <a:ln w="0">
            <a:noFill/>
          </a:ln>
        </p:spPr>
      </p:pic>
      <p:sp>
        <p:nvSpPr>
          <p:cNvPr id="191" name="CasellaDiTesto 7"/>
          <p:cNvSpPr/>
          <p:nvPr/>
        </p:nvSpPr>
        <p:spPr>
          <a:xfrm>
            <a:off x="339840" y="874800"/>
            <a:ext cx="10634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latin typeface="Calibri"/>
              </a:rPr>
              <a:t>I anno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92" name="Segnaposto testo 2"/>
          <p:cNvSpPr/>
          <p:nvPr/>
        </p:nvSpPr>
        <p:spPr>
          <a:xfrm>
            <a:off x="604800" y="3480120"/>
            <a:ext cx="8214840" cy="225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281"/>
              </a:spcBef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mbria"/>
                <a:ea typeface="Cambria"/>
              </a:rPr>
              <a:t>OBBLIGATORIO MED/34:  36 CFU = 9,5 MESI</a:t>
            </a:r>
            <a:r>
              <a:rPr lang="it-IT" sz="1400" b="0" strike="noStrike" spc="-1">
                <a:solidFill>
                  <a:srgbClr val="000000"/>
                </a:solidFill>
                <a:latin typeface="Cambria"/>
                <a:ea typeface="Cambria"/>
              </a:rPr>
              <a:t> di cui:</a:t>
            </a:r>
            <a:endParaRPr lang="it-IT" sz="14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558ED5"/>
                </a:solidFill>
                <a:latin typeface="Cambria"/>
                <a:ea typeface="Cambria"/>
              </a:rPr>
              <a:t>- 4,5 mesi (18 cfu) </a:t>
            </a:r>
            <a:r>
              <a:rPr lang="it-IT" sz="1200" b="1" strike="noStrike" spc="-1">
                <a:solidFill>
                  <a:srgbClr val="BD2B0B"/>
                </a:solidFill>
                <a:latin typeface="Cambria"/>
                <a:ea typeface="Cambria"/>
              </a:rPr>
              <a:t>MEDICINA FISICA E RIABILITAZIONE</a:t>
            </a:r>
            <a:r>
              <a:rPr lang="it-IT" sz="1200" b="0" strike="noStrike" spc="-1">
                <a:solidFill>
                  <a:srgbClr val="BD2B0B"/>
                </a:solidFill>
                <a:latin typeface="Cambria"/>
                <a:ea typeface="Cambria"/>
              </a:rPr>
              <a:t>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– IRCSS Neuroscienze Maggiore/Bellaria</a:t>
            </a:r>
            <a:endParaRPr lang="it-IT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 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Dott.ssa Magni e Dott. Battistini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 </a:t>
            </a:r>
            <a:endParaRPr lang="it-IT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558ED5"/>
                </a:solidFill>
                <a:latin typeface="Cambria"/>
                <a:ea typeface="Cambria"/>
              </a:rPr>
              <a:t>- 2 mesi (8 cfu)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IRCSS Neuroscienze – Bellaria (Dott. 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Milletti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 </a:t>
            </a:r>
            <a:endParaRPr lang="it-IT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558ED5"/>
                </a:solidFill>
                <a:latin typeface="Cambria"/>
                <a:ea typeface="Cambria"/>
              </a:rPr>
              <a:t>- 2 mesi (8 cfu)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IRCSS Neuroscienze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Dott.ssa Cersosimo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 </a:t>
            </a:r>
            <a:endParaRPr lang="it-IT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558ED5"/>
                </a:solidFill>
                <a:latin typeface="Cambria"/>
                <a:ea typeface="Cambria"/>
              </a:rPr>
              <a:t>- 1 mese (4 cfu) Canale 1- </a:t>
            </a:r>
            <a:r>
              <a:rPr lang="it-IT" sz="1200" b="1" strike="noStrike" spc="-1">
                <a:solidFill>
                  <a:srgbClr val="BD2B0B"/>
                </a:solidFill>
                <a:latin typeface="Cambria"/>
                <a:ea typeface="Cambria"/>
              </a:rPr>
              <a:t>Cardiologia</a:t>
            </a:r>
            <a:r>
              <a:rPr lang="it-IT" sz="1200" b="1" strike="noStrike" spc="-1">
                <a:solidFill>
                  <a:srgbClr val="FF0000"/>
                </a:solidFill>
                <a:latin typeface="Cambria"/>
                <a:ea typeface="Cambria"/>
              </a:rPr>
              <a:t>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Policlinico</a:t>
            </a:r>
            <a:r>
              <a:rPr lang="it-IT" sz="1200" b="1" strike="noStrike" spc="-1">
                <a:solidFill>
                  <a:srgbClr val="FF0000"/>
                </a:solidFill>
                <a:latin typeface="Cambria"/>
                <a:ea typeface="Cambria"/>
              </a:rPr>
              <a:t>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S. Orsola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Dott. Galié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 </a:t>
            </a:r>
            <a:r>
              <a:rPr lang="it-IT" sz="1200" b="1" strike="noStrike" spc="-1">
                <a:solidFill>
                  <a:srgbClr val="558ED5"/>
                </a:solidFill>
                <a:latin typeface="Cambria"/>
                <a:ea typeface="Cambria"/>
              </a:rPr>
              <a:t>Canale 2-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Ospedale di Bentivoglio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Dott. Tortorici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</a:t>
            </a:r>
            <a:endParaRPr lang="it-IT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587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000000"/>
                </a:solidFill>
                <a:latin typeface="Cambria"/>
                <a:ea typeface="Cambria"/>
              </a:rPr>
              <a:t>ATTIVITA’ DI TRONCO COMUNE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 :</a:t>
            </a:r>
            <a:endParaRPr lang="it-IT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- 1 mese (4 cfu) </a:t>
            </a:r>
            <a:r>
              <a:rPr lang="it-IT" sz="1200" b="1" strike="noStrike" spc="-1">
                <a:solidFill>
                  <a:srgbClr val="BD2B0B"/>
                </a:solidFill>
                <a:latin typeface="Cambria"/>
                <a:ea typeface="Cambria"/>
              </a:rPr>
              <a:t>ANESTESIOLOGIA</a:t>
            </a:r>
            <a:r>
              <a:rPr lang="it-IT" sz="1200" b="1" strike="noStrike" spc="-1">
                <a:solidFill>
                  <a:srgbClr val="FF0000"/>
                </a:solidFill>
                <a:latin typeface="Cambria"/>
                <a:ea typeface="Cambria"/>
              </a:rPr>
              <a:t>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- 1 mese Istituto Ortopedico Rizzoli – Terapia del dolore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Dott. Ricci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       </a:t>
            </a:r>
            <a:endParaRPr lang="it-IT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- 1 mese (4 cfu) </a:t>
            </a:r>
            <a:r>
              <a:rPr lang="it-IT" sz="1200" b="1" strike="noStrike" spc="-1">
                <a:solidFill>
                  <a:srgbClr val="BD2B0B"/>
                </a:solidFill>
                <a:latin typeface="Cambria"/>
                <a:ea typeface="Cambria"/>
              </a:rPr>
              <a:t>NEUROLOGIA</a:t>
            </a:r>
            <a:r>
              <a:rPr lang="it-IT" sz="1200" b="1" strike="noStrike" spc="-1">
                <a:solidFill>
                  <a:srgbClr val="FF0000"/>
                </a:solidFill>
                <a:latin typeface="Cambria"/>
                <a:ea typeface="Cambria"/>
              </a:rPr>
              <a:t>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-</a:t>
            </a:r>
            <a:r>
              <a:rPr lang="it-IT" sz="1200" b="1" strike="noStrike" spc="-1">
                <a:solidFill>
                  <a:srgbClr val="FF0000"/>
                </a:solidFill>
                <a:latin typeface="Cambria"/>
                <a:ea typeface="Cambria"/>
              </a:rPr>
              <a:t>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IRCSS Neuroscienze Bellaria/Policlinico S. Orsola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Neurologia Prof. ssa Provini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 	       </a:t>
            </a:r>
            <a:endParaRPr lang="it-IT" sz="12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- 15 gg (2 cfu) </a:t>
            </a:r>
            <a:r>
              <a:rPr lang="it-IT" sz="1200" b="1" strike="noStrike" spc="-1">
                <a:solidFill>
                  <a:srgbClr val="BD2B0B"/>
                </a:solidFill>
                <a:latin typeface="Cambria"/>
                <a:ea typeface="Cambria"/>
              </a:rPr>
              <a:t>CHIRURGIA GENERALE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 - Ospedale S. Orsola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Prof. Poggioli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		          </a:t>
            </a:r>
            <a:endParaRPr lang="it-IT" sz="12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endParaRPr lang="it-IT" sz="1200" b="0" strike="noStrike" spc="-1">
              <a:latin typeface="Arial"/>
            </a:endParaRPr>
          </a:p>
        </p:txBody>
      </p:sp>
      <p:sp>
        <p:nvSpPr>
          <p:cNvPr id="193" name="Connettore 1 12"/>
          <p:cNvSpPr/>
          <p:nvPr/>
        </p:nvSpPr>
        <p:spPr>
          <a:xfrm>
            <a:off x="601920" y="1244160"/>
            <a:ext cx="360" cy="1680480"/>
          </a:xfrm>
          <a:prstGeom prst="line">
            <a:avLst/>
          </a:prstGeom>
          <a:ln w="12700">
            <a:solidFill>
              <a:srgbClr val="FFFFFF">
                <a:lumMod val="75000"/>
              </a:srgb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194" name="Connettore 1 13"/>
          <p:cNvSpPr/>
          <p:nvPr/>
        </p:nvSpPr>
        <p:spPr>
          <a:xfrm flipH="1" flipV="1">
            <a:off x="601920" y="2924640"/>
            <a:ext cx="5698080" cy="171000"/>
          </a:xfrm>
          <a:prstGeom prst="line">
            <a:avLst/>
          </a:prstGeom>
          <a:ln w="12700">
            <a:solidFill>
              <a:srgbClr val="FFFFFF">
                <a:lumMod val="75000"/>
              </a:srgb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pic>
        <p:nvPicPr>
          <p:cNvPr id="195" name="Immagine 18"/>
          <p:cNvPicPr/>
          <p:nvPr/>
        </p:nvPicPr>
        <p:blipFill>
          <a:blip r:embed="rId2"/>
          <a:stretch/>
        </p:blipFill>
        <p:spPr>
          <a:xfrm>
            <a:off x="179640" y="2985840"/>
            <a:ext cx="1223640" cy="738360"/>
          </a:xfrm>
          <a:prstGeom prst="rect">
            <a:avLst/>
          </a:prstGeom>
          <a:ln w="0">
            <a:noFill/>
          </a:ln>
        </p:spPr>
      </p:pic>
      <p:sp>
        <p:nvSpPr>
          <p:cNvPr id="196" name="CasellaDiTesto 19"/>
          <p:cNvSpPr/>
          <p:nvPr/>
        </p:nvSpPr>
        <p:spPr>
          <a:xfrm>
            <a:off x="339840" y="3095640"/>
            <a:ext cx="10634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latin typeface="Calibri"/>
              </a:rPr>
              <a:t>II anno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197" name="Connettore 1 20"/>
          <p:cNvSpPr/>
          <p:nvPr/>
        </p:nvSpPr>
        <p:spPr>
          <a:xfrm>
            <a:off x="601920" y="3465000"/>
            <a:ext cx="360" cy="2412000"/>
          </a:xfrm>
          <a:prstGeom prst="line">
            <a:avLst/>
          </a:prstGeom>
          <a:ln w="12700">
            <a:solidFill>
              <a:srgbClr val="FFFFFF">
                <a:lumMod val="75000"/>
              </a:srgb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198" name="Connettore 1 21"/>
          <p:cNvSpPr/>
          <p:nvPr/>
        </p:nvSpPr>
        <p:spPr>
          <a:xfrm flipH="1">
            <a:off x="601920" y="5877000"/>
            <a:ext cx="5698080" cy="360"/>
          </a:xfrm>
          <a:prstGeom prst="line">
            <a:avLst/>
          </a:prstGeom>
          <a:ln w="12700">
            <a:solidFill>
              <a:srgbClr val="FFFFFF">
                <a:lumMod val="75000"/>
              </a:srgb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PlaceHolder 1"/>
          <p:cNvSpPr>
            <a:spLocks noGrp="1"/>
          </p:cNvSpPr>
          <p:nvPr>
            <p:ph/>
          </p:nvPr>
        </p:nvSpPr>
        <p:spPr>
          <a:xfrm>
            <a:off x="603360" y="1244160"/>
            <a:ext cx="8073000" cy="182448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281"/>
              </a:spcBef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mbria"/>
                <a:ea typeface="Cambria"/>
              </a:rPr>
              <a:t>OBBLIGATORIO MED/34:  38 CFU = 8,5 mesi </a:t>
            </a:r>
            <a:r>
              <a:rPr lang="it-IT" sz="1400" b="0" strike="noStrike" spc="-1">
                <a:solidFill>
                  <a:srgbClr val="000000"/>
                </a:solidFill>
                <a:latin typeface="Cambria"/>
                <a:ea typeface="Cambria"/>
              </a:rPr>
              <a:t>di cui</a:t>
            </a:r>
            <a:r>
              <a:rPr lang="it-IT" sz="1400" b="1" strike="noStrike" spc="-1">
                <a:solidFill>
                  <a:srgbClr val="000000"/>
                </a:solidFill>
                <a:latin typeface="Cambria"/>
                <a:ea typeface="Cambria"/>
              </a:rPr>
              <a:t>:</a:t>
            </a:r>
            <a:endParaRPr lang="it-IT" sz="14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558ED5"/>
                </a:solidFill>
                <a:latin typeface="Cambria"/>
                <a:ea typeface="Cambria"/>
              </a:rPr>
              <a:t>- 5,5 mesi (22 cfu) </a:t>
            </a:r>
            <a:r>
              <a:rPr lang="it-IT" sz="1200" b="1" strike="noStrike" spc="-1">
                <a:solidFill>
                  <a:srgbClr val="BD2B0B"/>
                </a:solidFill>
                <a:latin typeface="Cambria"/>
                <a:ea typeface="Cambria"/>
              </a:rPr>
              <a:t>MEDICINA FISICA E RIABILITATIVA</a:t>
            </a:r>
            <a:r>
              <a:rPr lang="it-IT" sz="1200" b="0" strike="noStrike" spc="-1">
                <a:solidFill>
                  <a:srgbClr val="BD2B0B"/>
                </a:solidFill>
                <a:latin typeface="Cambria"/>
                <a:ea typeface="Cambria"/>
              </a:rPr>
              <a:t>,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IOR,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Prof.ssa Berti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</a:t>
            </a:r>
            <a:endParaRPr lang="it-IT" sz="12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558ED5"/>
                </a:solidFill>
                <a:latin typeface="Cambria"/>
                <a:ea typeface="Cambria"/>
              </a:rPr>
              <a:t>- Canale 1-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2 mesi (8 cfu) VILLA BELLOMBRA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Dott.ssa Leo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)/</a:t>
            </a:r>
            <a:r>
              <a:rPr lang="it-IT" sz="1200" b="1" strike="noStrike" spc="-1">
                <a:solidFill>
                  <a:srgbClr val="558ED5"/>
                </a:solidFill>
                <a:latin typeface="Cambria"/>
                <a:ea typeface="Cambria"/>
              </a:rPr>
              <a:t>Canale 2 -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2 mesi (8 cfu) IOR,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Prof.ssa Berti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</a:t>
            </a:r>
            <a:endParaRPr lang="it-IT" sz="12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558ED5"/>
                </a:solidFill>
                <a:latin typeface="Cambria"/>
                <a:ea typeface="Cambria"/>
              </a:rPr>
              <a:t>- 1 mese (4 cfu)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in </a:t>
            </a:r>
            <a:r>
              <a:rPr lang="it-IT" sz="1200" b="1" strike="noStrike" spc="-1">
                <a:solidFill>
                  <a:srgbClr val="BD2B0B"/>
                </a:solidFill>
                <a:latin typeface="Cambria"/>
                <a:ea typeface="Cambria"/>
              </a:rPr>
              <a:t>REUMATOLOGIA,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IOR,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Prof. Ursini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</a:t>
            </a:r>
            <a:endParaRPr lang="it-IT" sz="12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388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000000"/>
                </a:solidFill>
                <a:latin typeface="Cambria"/>
                <a:ea typeface="Cambria"/>
              </a:rPr>
              <a:t>ATTIVITA’ DI TRONCO COMUNE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:</a:t>
            </a:r>
            <a:endParaRPr lang="it-IT" sz="12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- 1,5  mesi (6 cfu) in </a:t>
            </a:r>
            <a:r>
              <a:rPr lang="it-IT" sz="1200" b="1" strike="noStrike" spc="-1">
                <a:solidFill>
                  <a:srgbClr val="BD2B0B"/>
                </a:solidFill>
                <a:latin typeface="Cambria"/>
                <a:ea typeface="Cambria"/>
              </a:rPr>
              <a:t>ORTOPEDIA</a:t>
            </a:r>
            <a:r>
              <a:rPr lang="it-IT" sz="1200" b="0" strike="noStrike" spc="-1">
                <a:solidFill>
                  <a:srgbClr val="BD2B0B"/>
                </a:solidFill>
                <a:latin typeface="Cambria"/>
                <a:ea typeface="Cambria"/>
              </a:rPr>
              <a:t>,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IOR,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I Clinica Prof. Faldini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 - 1 mese (4 cfu) in </a:t>
            </a:r>
            <a:r>
              <a:rPr lang="it-IT" sz="1200" b="1" strike="noStrike" spc="-1">
                <a:solidFill>
                  <a:srgbClr val="BD2B0B"/>
                </a:solidFill>
                <a:latin typeface="Cambria"/>
                <a:ea typeface="Cambria"/>
              </a:rPr>
              <a:t>RADIOLOGIA</a:t>
            </a:r>
            <a:r>
              <a:rPr lang="it-IT" sz="1200" b="0" strike="noStrike" spc="-1">
                <a:solidFill>
                  <a:srgbClr val="BD2B0B"/>
                </a:solidFill>
                <a:latin typeface="Cambria"/>
                <a:ea typeface="Cambria"/>
              </a:rPr>
              <a:t>,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IOR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Prof. Miceli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</a:t>
            </a:r>
            <a:endParaRPr lang="it-IT" sz="1200" b="0" strike="noStrike" spc="-1">
              <a:solidFill>
                <a:srgbClr val="000000"/>
              </a:solidFill>
              <a:latin typeface="Calibri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- 1 mese (4 cfu) in </a:t>
            </a:r>
            <a:r>
              <a:rPr lang="it-IT" sz="1200" b="1" strike="noStrike" spc="-1">
                <a:solidFill>
                  <a:srgbClr val="BD2B0B"/>
                </a:solidFill>
                <a:latin typeface="Cambria"/>
                <a:ea typeface="Cambria"/>
              </a:rPr>
              <a:t>PRONTO SOCCORSO</a:t>
            </a:r>
            <a:r>
              <a:rPr lang="it-IT" sz="1200" b="0" strike="noStrike" spc="-1">
                <a:solidFill>
                  <a:srgbClr val="BD2B0B"/>
                </a:solidFill>
                <a:latin typeface="Cambria"/>
                <a:ea typeface="Cambria"/>
              </a:rPr>
              <a:t>,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IOR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Dott. Guerra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</a:t>
            </a:r>
            <a:endParaRPr lang="it-IT" sz="12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endParaRPr lang="it-IT" sz="1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0" name="Segnaposto testo 1"/>
          <p:cNvSpPr/>
          <p:nvPr/>
        </p:nvSpPr>
        <p:spPr>
          <a:xfrm>
            <a:off x="395280" y="332640"/>
            <a:ext cx="8424360" cy="64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ts val="2200"/>
              </a:lnSpc>
              <a:spcBef>
                <a:spcPts val="561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BD2B0B"/>
                </a:solidFill>
                <a:latin typeface="Calibri"/>
              </a:rPr>
              <a:t>Attività Professionalizzanti</a:t>
            </a:r>
            <a:endParaRPr lang="it-IT" sz="2800" b="0" strike="noStrike" spc="-1">
              <a:latin typeface="Arial"/>
            </a:endParaRPr>
          </a:p>
        </p:txBody>
      </p:sp>
      <p:pic>
        <p:nvPicPr>
          <p:cNvPr id="201" name="Immagine 6"/>
          <p:cNvPicPr/>
          <p:nvPr/>
        </p:nvPicPr>
        <p:blipFill>
          <a:blip r:embed="rId2"/>
          <a:stretch/>
        </p:blipFill>
        <p:spPr>
          <a:xfrm>
            <a:off x="179640" y="764640"/>
            <a:ext cx="1223640" cy="738360"/>
          </a:xfrm>
          <a:prstGeom prst="rect">
            <a:avLst/>
          </a:prstGeom>
          <a:ln w="0">
            <a:noFill/>
          </a:ln>
        </p:spPr>
      </p:pic>
      <p:sp>
        <p:nvSpPr>
          <p:cNvPr id="202" name="CasellaDiTesto 7"/>
          <p:cNvSpPr/>
          <p:nvPr/>
        </p:nvSpPr>
        <p:spPr>
          <a:xfrm>
            <a:off x="339840" y="874800"/>
            <a:ext cx="10634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latin typeface="Calibri"/>
              </a:rPr>
              <a:t>III anno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03" name="Segnaposto testo 2"/>
          <p:cNvSpPr/>
          <p:nvPr/>
        </p:nvSpPr>
        <p:spPr>
          <a:xfrm>
            <a:off x="604800" y="3480120"/>
            <a:ext cx="8214840" cy="1460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  <a:spcBef>
                <a:spcPts val="281"/>
              </a:spcBef>
              <a:tabLst>
                <a:tab pos="0" algn="l"/>
              </a:tabLst>
            </a:pPr>
            <a:r>
              <a:rPr lang="it-IT" sz="1400" b="1" strike="noStrike" spc="-1">
                <a:solidFill>
                  <a:srgbClr val="000000"/>
                </a:solidFill>
                <a:latin typeface="Cambria"/>
                <a:ea typeface="Cambria"/>
              </a:rPr>
              <a:t>OBBLIGATORIO MED/34:  48 CFU = 12 MESI</a:t>
            </a:r>
            <a:r>
              <a:rPr lang="it-IT" sz="1400" b="0" strike="noStrike" spc="-1">
                <a:solidFill>
                  <a:srgbClr val="000000"/>
                </a:solidFill>
                <a:latin typeface="Cambria"/>
                <a:ea typeface="Cambria"/>
              </a:rPr>
              <a:t> </a:t>
            </a:r>
            <a:r>
              <a:rPr lang="it-IT" sz="1400" b="1" strike="noStrike" spc="-1">
                <a:solidFill>
                  <a:srgbClr val="000000"/>
                </a:solidFill>
                <a:latin typeface="Cambria"/>
                <a:ea typeface="Cambria"/>
              </a:rPr>
              <a:t>di cui 6 mesi</a:t>
            </a:r>
            <a:r>
              <a:rPr lang="it-IT" sz="1400" b="0" strike="noStrike" spc="-1">
                <a:solidFill>
                  <a:srgbClr val="000000"/>
                </a:solidFill>
                <a:latin typeface="Cambria"/>
                <a:ea typeface="Cambria"/>
              </a:rPr>
              <a:t> nelle seguenti strutture proposte:</a:t>
            </a:r>
            <a:endParaRPr lang="it-IT" sz="1400" b="0" strike="noStrike" spc="-1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BD2B0B"/>
                </a:solidFill>
                <a:latin typeface="Cambria"/>
                <a:ea typeface="Cambria"/>
              </a:rPr>
              <a:t>- MEDICINA FISICA E RIABILITAZIONE, 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IOR, (</a:t>
            </a:r>
            <a:r>
              <a:rPr lang="it-IT" sz="1200" b="0" i="1" strike="noStrike" spc="-1">
                <a:solidFill>
                  <a:srgbClr val="000000"/>
                </a:solidFill>
                <a:latin typeface="Cambria"/>
                <a:ea typeface="Cambria"/>
              </a:rPr>
              <a:t>Prof.ssa Berti</a:t>
            </a:r>
            <a:r>
              <a:rPr lang="it-IT" sz="1200" b="0" strike="noStrike" spc="-1">
                <a:solidFill>
                  <a:srgbClr val="000000"/>
                </a:solidFill>
                <a:latin typeface="Cambria"/>
                <a:ea typeface="Cambria"/>
              </a:rPr>
              <a:t>)</a:t>
            </a:r>
            <a:endParaRPr lang="it-IT" sz="1200" b="0" strike="noStrike" spc="-1">
              <a:latin typeface="Arial"/>
            </a:endParaRPr>
          </a:p>
          <a:p>
            <a:pPr algn="just">
              <a:lnSpc>
                <a:spcPts val="1641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cap="all" spc="-1">
                <a:solidFill>
                  <a:srgbClr val="BD2B0B"/>
                </a:solidFill>
                <a:latin typeface="Cambria"/>
                <a:ea typeface="Cambria"/>
              </a:rPr>
              <a:t>- Istituto di Montecatone</a:t>
            </a:r>
            <a:endParaRPr lang="it-IT" sz="1200" b="0" strike="noStrike" spc="-1">
              <a:latin typeface="Arial"/>
            </a:endParaRPr>
          </a:p>
          <a:p>
            <a:pPr algn="just">
              <a:lnSpc>
                <a:spcPts val="1641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cap="all" spc="-1">
                <a:solidFill>
                  <a:srgbClr val="BD2B0B"/>
                </a:solidFill>
                <a:latin typeface="Cambria"/>
                <a:ea typeface="Cambria"/>
              </a:rPr>
              <a:t>- Isokinetic</a:t>
            </a:r>
            <a:endParaRPr lang="it-IT" sz="1200" b="0" strike="noStrike" spc="-1">
              <a:latin typeface="Arial"/>
            </a:endParaRPr>
          </a:p>
          <a:p>
            <a:pPr algn="just">
              <a:lnSpc>
                <a:spcPts val="1641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cap="all" spc="-1">
                <a:solidFill>
                  <a:srgbClr val="BD2B0B"/>
                </a:solidFill>
                <a:latin typeface="Cambria"/>
                <a:ea typeface="Cambria"/>
              </a:rPr>
              <a:t>- Centro Protesi Inail di vigorso</a:t>
            </a:r>
            <a:endParaRPr lang="it-IT" sz="1200" b="0" strike="noStrike" spc="-1">
              <a:latin typeface="Arial"/>
            </a:endParaRPr>
          </a:p>
          <a:p>
            <a:pPr algn="just">
              <a:lnSpc>
                <a:spcPts val="1641"/>
              </a:lnSpc>
              <a:spcBef>
                <a:spcPts val="241"/>
              </a:spcBef>
              <a:tabLst>
                <a:tab pos="0" algn="l"/>
              </a:tabLst>
            </a:pPr>
            <a:r>
              <a:rPr lang="it-IT" sz="1200" b="1" strike="noStrike" spc="-1">
                <a:solidFill>
                  <a:srgbClr val="C00000"/>
                </a:solidFill>
                <a:latin typeface="Century Gothic"/>
                <a:ea typeface="Cambria"/>
              </a:rPr>
              <a:t>- </a:t>
            </a:r>
            <a:r>
              <a:rPr lang="it-IT" sz="1200" b="1" strike="noStrike" spc="-1">
                <a:solidFill>
                  <a:srgbClr val="C00000"/>
                </a:solidFill>
                <a:latin typeface="Cambria"/>
                <a:ea typeface="Cambria"/>
              </a:rPr>
              <a:t>IOR BAGHERIA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04" name="Connettore 1 12"/>
          <p:cNvSpPr/>
          <p:nvPr/>
        </p:nvSpPr>
        <p:spPr>
          <a:xfrm>
            <a:off x="601920" y="1244160"/>
            <a:ext cx="360" cy="1680480"/>
          </a:xfrm>
          <a:prstGeom prst="line">
            <a:avLst/>
          </a:prstGeom>
          <a:ln w="12700">
            <a:solidFill>
              <a:srgbClr val="FFFFFF">
                <a:lumMod val="75000"/>
              </a:srgb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05" name="Connettore 1 13"/>
          <p:cNvSpPr/>
          <p:nvPr/>
        </p:nvSpPr>
        <p:spPr>
          <a:xfrm flipH="1">
            <a:off x="601920" y="2924640"/>
            <a:ext cx="5698080" cy="360"/>
          </a:xfrm>
          <a:prstGeom prst="line">
            <a:avLst/>
          </a:prstGeom>
          <a:ln w="12700">
            <a:solidFill>
              <a:srgbClr val="FFFFFF">
                <a:lumMod val="75000"/>
              </a:srgb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pic>
        <p:nvPicPr>
          <p:cNvPr id="206" name="Immagine 18"/>
          <p:cNvPicPr/>
          <p:nvPr/>
        </p:nvPicPr>
        <p:blipFill>
          <a:blip r:embed="rId2"/>
          <a:stretch/>
        </p:blipFill>
        <p:spPr>
          <a:xfrm>
            <a:off x="179640" y="2985840"/>
            <a:ext cx="1223640" cy="738360"/>
          </a:xfrm>
          <a:prstGeom prst="rect">
            <a:avLst/>
          </a:prstGeom>
          <a:ln w="0">
            <a:noFill/>
          </a:ln>
        </p:spPr>
      </p:pic>
      <p:sp>
        <p:nvSpPr>
          <p:cNvPr id="207" name="CasellaDiTesto 19"/>
          <p:cNvSpPr/>
          <p:nvPr/>
        </p:nvSpPr>
        <p:spPr>
          <a:xfrm>
            <a:off x="339840" y="3095640"/>
            <a:ext cx="10634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800" b="1" strike="noStrike" spc="-1">
                <a:solidFill>
                  <a:srgbClr val="FFFFFF"/>
                </a:solidFill>
                <a:latin typeface="Calibri"/>
              </a:rPr>
              <a:t>IV anno</a:t>
            </a:r>
            <a:endParaRPr lang="it-IT" sz="1800" b="0" strike="noStrike" spc="-1">
              <a:latin typeface="Arial"/>
            </a:endParaRPr>
          </a:p>
        </p:txBody>
      </p:sp>
      <p:sp>
        <p:nvSpPr>
          <p:cNvPr id="208" name="Connettore 1 20"/>
          <p:cNvSpPr/>
          <p:nvPr/>
        </p:nvSpPr>
        <p:spPr>
          <a:xfrm>
            <a:off x="601920" y="3465000"/>
            <a:ext cx="360" cy="2412000"/>
          </a:xfrm>
          <a:prstGeom prst="line">
            <a:avLst/>
          </a:prstGeom>
          <a:ln w="12700">
            <a:solidFill>
              <a:srgbClr val="FFFFFF">
                <a:lumMod val="75000"/>
              </a:srgb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09" name="Connettore 1 21"/>
          <p:cNvSpPr/>
          <p:nvPr/>
        </p:nvSpPr>
        <p:spPr>
          <a:xfrm flipH="1">
            <a:off x="601920" y="5877000"/>
            <a:ext cx="5698080" cy="360"/>
          </a:xfrm>
          <a:prstGeom prst="line">
            <a:avLst/>
          </a:prstGeom>
          <a:ln w="12700">
            <a:solidFill>
              <a:srgbClr val="FFFFFF">
                <a:lumMod val="75000"/>
              </a:srgb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10" name="CasellaDiTesto 5"/>
          <p:cNvSpPr/>
          <p:nvPr/>
        </p:nvSpPr>
        <p:spPr>
          <a:xfrm>
            <a:off x="755640" y="5206680"/>
            <a:ext cx="6048360" cy="729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it-IT" sz="1400" b="0" strike="noStrike" spc="-1">
                <a:solidFill>
                  <a:srgbClr val="000000"/>
                </a:solidFill>
                <a:latin typeface="Cambria"/>
              </a:rPr>
              <a:t>Lo specializzando al IV anno può anche decidere (al IV anno) di andare in </a:t>
            </a:r>
            <a:r>
              <a:rPr lang="it-IT" sz="1400" b="1" strike="noStrike" spc="-1">
                <a:solidFill>
                  <a:srgbClr val="558ED5"/>
                </a:solidFill>
                <a:latin typeface="Cambria"/>
              </a:rPr>
              <a:t>FUORI SEDE FORMATIVA</a:t>
            </a:r>
            <a:r>
              <a:rPr lang="it-IT" sz="1400" b="0" strike="noStrike" spc="-1">
                <a:solidFill>
                  <a:srgbClr val="000000"/>
                </a:solidFill>
                <a:latin typeface="Cambria"/>
              </a:rPr>
              <a:t> per approfondimenti personali e per sviluppare la tesi di diploma.</a:t>
            </a:r>
            <a:endParaRPr lang="it-IT" sz="1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ttangolo 6"/>
          <p:cNvSpPr/>
          <p:nvPr/>
        </p:nvSpPr>
        <p:spPr>
          <a:xfrm>
            <a:off x="7740360" y="5733360"/>
            <a:ext cx="1403280" cy="1124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12" name="Segnaposto testo 1"/>
          <p:cNvSpPr/>
          <p:nvPr/>
        </p:nvSpPr>
        <p:spPr>
          <a:xfrm>
            <a:off x="395280" y="332640"/>
            <a:ext cx="8424360" cy="64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ts val="2200"/>
              </a:lnSpc>
              <a:spcBef>
                <a:spcPts val="561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BD2B0B"/>
                </a:solidFill>
                <a:latin typeface="Calibri"/>
              </a:rPr>
              <a:t>Skills da raggiungere secondo il D.I. 68/2015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213" name="Rettangolo 24"/>
          <p:cNvSpPr/>
          <p:nvPr/>
        </p:nvSpPr>
        <p:spPr>
          <a:xfrm>
            <a:off x="755640" y="1124640"/>
            <a:ext cx="540036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14" name="Rettangolo 25"/>
          <p:cNvSpPr/>
          <p:nvPr/>
        </p:nvSpPr>
        <p:spPr>
          <a:xfrm>
            <a:off x="745200" y="2205000"/>
            <a:ext cx="555012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15" name="Rettangolo 26"/>
          <p:cNvSpPr/>
          <p:nvPr/>
        </p:nvSpPr>
        <p:spPr>
          <a:xfrm>
            <a:off x="755640" y="3573000"/>
            <a:ext cx="802836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16" name="Rettangolo 27"/>
          <p:cNvSpPr/>
          <p:nvPr/>
        </p:nvSpPr>
        <p:spPr>
          <a:xfrm>
            <a:off x="745200" y="3834000"/>
            <a:ext cx="685080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17" name="Rettangolo 28"/>
          <p:cNvSpPr/>
          <p:nvPr/>
        </p:nvSpPr>
        <p:spPr>
          <a:xfrm>
            <a:off x="745200" y="5202000"/>
            <a:ext cx="802836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18" name="Rettangolo 29"/>
          <p:cNvSpPr/>
          <p:nvPr/>
        </p:nvSpPr>
        <p:spPr>
          <a:xfrm>
            <a:off x="745200" y="5463000"/>
            <a:ext cx="519480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19" name="Rettangolo 30"/>
          <p:cNvSpPr/>
          <p:nvPr/>
        </p:nvSpPr>
        <p:spPr>
          <a:xfrm>
            <a:off x="755640" y="6295680"/>
            <a:ext cx="519480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20" name="Rettangolo 31"/>
          <p:cNvSpPr/>
          <p:nvPr/>
        </p:nvSpPr>
        <p:spPr>
          <a:xfrm>
            <a:off x="752040" y="6023520"/>
            <a:ext cx="802836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21" name="PlaceHolder 1"/>
          <p:cNvSpPr>
            <a:spLocks noGrp="1"/>
          </p:cNvSpPr>
          <p:nvPr>
            <p:ph/>
          </p:nvPr>
        </p:nvSpPr>
        <p:spPr>
          <a:xfrm>
            <a:off x="359640" y="764640"/>
            <a:ext cx="8424360" cy="58323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340"/>
              </a:spcBef>
              <a:tabLst>
                <a:tab pos="0" algn="l"/>
              </a:tabLst>
            </a:pPr>
            <a:r>
              <a:rPr lang="it-IT" sz="1700" b="1" strike="noStrike" spc="-1">
                <a:solidFill>
                  <a:srgbClr val="BD2B0B"/>
                </a:solidFill>
                <a:latin typeface="Calibri"/>
              </a:rPr>
              <a:t>Obiettivi formativi di base - </a:t>
            </a:r>
            <a:r>
              <a:rPr lang="it-IT" sz="1700" b="0" strike="noStrike" spc="-1">
                <a:solidFill>
                  <a:srgbClr val="BD2B0B"/>
                </a:solidFill>
                <a:latin typeface="Calibri"/>
              </a:rPr>
              <a:t>lo specializzando deve acquisire: </a:t>
            </a:r>
            <a:endParaRPr lang="it-IT" sz="1700" b="0" strike="noStrike" spc="-1">
              <a:solidFill>
                <a:srgbClr val="000000"/>
              </a:solidFill>
              <a:latin typeface="Calibri"/>
            </a:endParaRPr>
          </a:p>
          <a:p>
            <a:pPr marL="342720" indent="-342720" algn="just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Arial"/>
              <a:buAutoNum type="alphaLcParenR"/>
              <a:tabLst>
                <a:tab pos="0" algn="l"/>
              </a:tabLst>
            </a:pPr>
            <a:r>
              <a:rPr lang="it-IT" sz="1700" b="0" strike="noStrike" spc="-1">
                <a:solidFill>
                  <a:srgbClr val="000000"/>
                </a:solidFill>
                <a:latin typeface="Calibri"/>
              </a:rPr>
              <a:t>la conoscenza delle funzioni corporee fisiche e cognitive sottese alla interazione fra persona e ambiente, attraverso lo studio sia delle prime che della seconda, in forma diretta e attraverso lo studio delle scienze di base e biomediche correlate: e questo, in condizioni sia normali sia patologiche; </a:t>
            </a:r>
          </a:p>
          <a:p>
            <a:pPr marL="342720" indent="-342720" algn="just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Arial"/>
              <a:buAutoNum type="alphaLcParenR"/>
              <a:tabLst>
                <a:tab pos="0" algn="l"/>
              </a:tabLst>
            </a:pPr>
            <a:r>
              <a:rPr lang="it-IT" sz="1700" b="0" strike="noStrike" spc="-1">
                <a:solidFill>
                  <a:srgbClr val="000000"/>
                </a:solidFill>
                <a:latin typeface="Calibri"/>
              </a:rPr>
              <a:t>la conoscenza delle procedure di diagnosi, prognosi e terapia specifiche per le condizioni di alterazione funzionale intracorporea o della persona, quest’ultima inquadrata come descritto dalla Organizzazione Mondiale della Sanità sotto il termine-ombrello di disabilità e articolata in menomazione, limitazione delle attività della persona e restrizione nella partecipazione sociale; </a:t>
            </a:r>
          </a:p>
          <a:p>
            <a:pPr marL="342720" indent="-342720" algn="just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Arial"/>
              <a:buAutoNum type="alphaLcParenR"/>
              <a:tabLst>
                <a:tab pos="0" algn="l"/>
              </a:tabLst>
            </a:pPr>
            <a:r>
              <a:rPr lang="it-IT" sz="1700" b="0" strike="noStrike" spc="-1">
                <a:solidFill>
                  <a:srgbClr val="000000"/>
                </a:solidFill>
                <a:latin typeface="Calibri"/>
              </a:rPr>
              <a:t>acquisire conoscenze approfondite di anatomia funzionale, di biomeccanica e cinesiologia, di psicologia e neuropsicologia, in condizioni di normalità e di patologia, nonché gli elementi di fisiopatologia delle condizioni che possono determinare o aggravare alterazioni funzionali intracorporee o della persona, anche in considerazione della specificità che l’età introduce nella diagnosi, nella terapia e nelle necessità di inserimento sociale; </a:t>
            </a:r>
          </a:p>
          <a:p>
            <a:pPr marL="342720" indent="-342720" algn="just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Arial"/>
              <a:buAutoNum type="alphaLcParenR"/>
              <a:tabLst>
                <a:tab pos="0" algn="l"/>
              </a:tabLst>
            </a:pPr>
            <a:r>
              <a:rPr lang="it-IT" sz="1700" b="0" strike="noStrike" spc="-1">
                <a:solidFill>
                  <a:srgbClr val="000000"/>
                </a:solidFill>
                <a:latin typeface="Calibri"/>
              </a:rPr>
              <a:t>acquisire le basi fisiche e biologiche e le tecniche applicative dei mezzi diagnostici e terapeutici specifici della Medicina Fisica e Riabilitativa, secondo metodi non o semi-invasivi e metodi che utilizzano tecnologie avanzate; </a:t>
            </a:r>
          </a:p>
          <a:p>
            <a:pPr marL="342720" indent="-342720" algn="just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Arial"/>
              <a:buAutoNum type="alphaLcParenR"/>
              <a:tabLst>
                <a:tab pos="0" algn="l"/>
              </a:tabLst>
            </a:pPr>
            <a:r>
              <a:rPr lang="it-IT" sz="1700" b="0" strike="noStrike" spc="-1">
                <a:solidFill>
                  <a:srgbClr val="000000"/>
                </a:solidFill>
                <a:latin typeface="Calibri"/>
              </a:rPr>
              <a:t>conoscere, oltre che indicazioni ed effetti terapeutici generali dei trattamenti farmacologici, la loro specifica interazione con la disabilità;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egnaposto testo 1"/>
          <p:cNvSpPr/>
          <p:nvPr/>
        </p:nvSpPr>
        <p:spPr>
          <a:xfrm>
            <a:off x="395280" y="332640"/>
            <a:ext cx="8424360" cy="64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ts val="2200"/>
              </a:lnSpc>
              <a:spcBef>
                <a:spcPts val="561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BD2B0B"/>
                </a:solidFill>
                <a:latin typeface="Calibri"/>
              </a:rPr>
              <a:t>Skills da raggiungere secondo il D.I. 68/2015</a:t>
            </a:r>
            <a:endParaRPr lang="it-IT" sz="2800" b="0" strike="noStrike" spc="-1">
              <a:latin typeface="Arial"/>
            </a:endParaRPr>
          </a:p>
        </p:txBody>
      </p:sp>
      <p:sp>
        <p:nvSpPr>
          <p:cNvPr id="223" name="Rettangolo 1"/>
          <p:cNvSpPr/>
          <p:nvPr/>
        </p:nvSpPr>
        <p:spPr>
          <a:xfrm>
            <a:off x="7740360" y="5733360"/>
            <a:ext cx="1403280" cy="1124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24" name="Rettangolo 5"/>
          <p:cNvSpPr/>
          <p:nvPr/>
        </p:nvSpPr>
        <p:spPr>
          <a:xfrm>
            <a:off x="735480" y="1160640"/>
            <a:ext cx="758052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25" name="Rettangolo 6"/>
          <p:cNvSpPr/>
          <p:nvPr/>
        </p:nvSpPr>
        <p:spPr>
          <a:xfrm>
            <a:off x="735480" y="1989000"/>
            <a:ext cx="802836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26" name="Rettangolo 7"/>
          <p:cNvSpPr/>
          <p:nvPr/>
        </p:nvSpPr>
        <p:spPr>
          <a:xfrm>
            <a:off x="735480" y="2277000"/>
            <a:ext cx="802836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27" name="Rettangolo 8"/>
          <p:cNvSpPr/>
          <p:nvPr/>
        </p:nvSpPr>
        <p:spPr>
          <a:xfrm>
            <a:off x="728640" y="2529000"/>
            <a:ext cx="701136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28" name="Rettangolo 9"/>
          <p:cNvSpPr/>
          <p:nvPr/>
        </p:nvSpPr>
        <p:spPr>
          <a:xfrm>
            <a:off x="728640" y="3069000"/>
            <a:ext cx="758736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29" name="Rettangolo 10"/>
          <p:cNvSpPr/>
          <p:nvPr/>
        </p:nvSpPr>
        <p:spPr>
          <a:xfrm>
            <a:off x="728280" y="3904920"/>
            <a:ext cx="802836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30" name="Rettangolo 13"/>
          <p:cNvSpPr/>
          <p:nvPr/>
        </p:nvSpPr>
        <p:spPr>
          <a:xfrm>
            <a:off x="735480" y="4185000"/>
            <a:ext cx="311616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31" name="Rettangolo 14"/>
          <p:cNvSpPr/>
          <p:nvPr/>
        </p:nvSpPr>
        <p:spPr>
          <a:xfrm>
            <a:off x="728280" y="4740840"/>
            <a:ext cx="802836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32" name="Rettangolo 15"/>
          <p:cNvSpPr/>
          <p:nvPr/>
        </p:nvSpPr>
        <p:spPr>
          <a:xfrm>
            <a:off x="728280" y="5020920"/>
            <a:ext cx="578772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33" name="Rettangolo 16"/>
          <p:cNvSpPr/>
          <p:nvPr/>
        </p:nvSpPr>
        <p:spPr>
          <a:xfrm>
            <a:off x="729720" y="5572080"/>
            <a:ext cx="802836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34" name="Rettangolo 17"/>
          <p:cNvSpPr/>
          <p:nvPr/>
        </p:nvSpPr>
        <p:spPr>
          <a:xfrm>
            <a:off x="735480" y="5825160"/>
            <a:ext cx="5132160" cy="215640"/>
          </a:xfrm>
          <a:prstGeom prst="rect">
            <a:avLst/>
          </a:prstGeom>
          <a:solidFill>
            <a:srgbClr val="FFFF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35" name="PlaceHolder 1"/>
          <p:cNvSpPr>
            <a:spLocks noGrp="1"/>
          </p:cNvSpPr>
          <p:nvPr>
            <p:ph/>
          </p:nvPr>
        </p:nvSpPr>
        <p:spPr>
          <a:xfrm>
            <a:off x="359640" y="764640"/>
            <a:ext cx="8424360" cy="59490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spcBef>
                <a:spcPts val="340"/>
              </a:spcBef>
              <a:tabLst>
                <a:tab pos="0" algn="l"/>
              </a:tabLst>
            </a:pPr>
            <a:r>
              <a:rPr lang="it-IT" sz="1700" b="1" strike="noStrike" spc="-1">
                <a:solidFill>
                  <a:srgbClr val="BFBFBF"/>
                </a:solidFill>
                <a:latin typeface="Calibri"/>
              </a:rPr>
              <a:t>Obiettivi formativi di base - </a:t>
            </a:r>
            <a:r>
              <a:rPr lang="it-IT" sz="1700" b="0" strike="noStrike" spc="-1">
                <a:solidFill>
                  <a:srgbClr val="BFBFBF"/>
                </a:solidFill>
                <a:latin typeface="Calibri"/>
              </a:rPr>
              <a:t>lo specializzando deve acquisire: </a:t>
            </a:r>
            <a:endParaRPr lang="it-IT" sz="1700" b="0" strike="noStrike" spc="-1">
              <a:solidFill>
                <a:srgbClr val="000000"/>
              </a:solidFill>
              <a:latin typeface="Calibri"/>
            </a:endParaRPr>
          </a:p>
          <a:p>
            <a:pPr marL="342720" indent="-342720" algn="just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Calibri"/>
              <a:buAutoNum type="alphaLcParenR" startAt="6"/>
              <a:tabLst>
                <a:tab pos="0" algn="l"/>
              </a:tabLst>
            </a:pPr>
            <a:r>
              <a:rPr lang="it-IT" sz="1700" b="0" strike="noStrike" spc="-1">
                <a:solidFill>
                  <a:srgbClr val="000000"/>
                </a:solidFill>
                <a:latin typeface="Calibri"/>
              </a:rPr>
              <a:t>acquisire le basi metodologiche e applicative delle misure del comportamento umano, per come esso si manifesta con funzioni sia fisiche sia cognitive, e questo utilizzando tecniche sia tecnologico-strumentali, sia psicometriche; </a:t>
            </a:r>
          </a:p>
          <a:p>
            <a:pPr marL="342720" indent="-342720" algn="just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Calibri"/>
              <a:buAutoNum type="alphaLcParenR" startAt="6"/>
              <a:tabLst>
                <a:tab pos="0" algn="l"/>
              </a:tabLst>
            </a:pPr>
            <a:r>
              <a:rPr lang="it-IT" sz="1700" b="0" strike="noStrike" spc="-1">
                <a:solidFill>
                  <a:srgbClr val="000000"/>
                </a:solidFill>
                <a:latin typeface="Calibri"/>
              </a:rPr>
              <a:t>conoscere i principali aspetti normativi ed organizzativi e le principali metodologie di gestione dei servizi sanitari e sociosanitari, nonché principi e metodi fondamentali di comunicazione, informazione e formazione in ambito sanitario e scientifico, incluse le principali metodiche di comunicazione mediatica attraverso mezzi informatici; </a:t>
            </a:r>
          </a:p>
          <a:p>
            <a:pPr marL="324000" indent="-324000" algn="just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Calibri"/>
              <a:buAutoNum type="alphaLcParenR" startAt="6"/>
              <a:tabLst>
                <a:tab pos="0" algn="l"/>
              </a:tabLst>
            </a:pPr>
            <a:r>
              <a:rPr lang="it-IT" sz="1700" b="0" strike="noStrike" spc="-1">
                <a:solidFill>
                  <a:srgbClr val="000000"/>
                </a:solidFill>
                <a:latin typeface="Calibri"/>
              </a:rPr>
              <a:t>conoscere le principali metodologie di ricerca, sia di tipo quantitativo che qualitativo, che sono impiegate nell’ambito di medicina fisica e  riabilitativa, con particolare riguardo alle specifiche tecniche di disegno sperimentale e di statistica; </a:t>
            </a:r>
          </a:p>
          <a:p>
            <a:pPr marL="324000" indent="-324000" algn="just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Calibri"/>
              <a:buAutoNum type="alphaLcParenR" startAt="6"/>
              <a:tabLst>
                <a:tab pos="0" algn="l"/>
              </a:tabLst>
            </a:pPr>
            <a:r>
              <a:rPr lang="it-IT" sz="1700" b="0" strike="noStrike" spc="-1">
                <a:solidFill>
                  <a:srgbClr val="000000"/>
                </a:solidFill>
                <a:latin typeface="Calibri"/>
              </a:rPr>
              <a:t>acquisire specifiche competenze nella valutazione e nel trattamento delle condizioni di dolore somatico acuto e cronico, con particolare riguardo alle possibilità terapeutiche offerte dai mezzi fisici e dall’esercizio; </a:t>
            </a:r>
          </a:p>
          <a:p>
            <a:pPr marL="324000" indent="-324000" algn="just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Calibri"/>
              <a:buAutoNum type="alphaLcParenR" startAt="6"/>
              <a:tabLst>
                <a:tab pos="0" algn="l"/>
              </a:tabLst>
            </a:pPr>
            <a:r>
              <a:rPr lang="it-IT" sz="1700" b="0" strike="noStrike" spc="-1">
                <a:solidFill>
                  <a:srgbClr val="000000"/>
                </a:solidFill>
                <a:latin typeface="Calibri"/>
              </a:rPr>
              <a:t>acquisire competenze nella gestione clinica generale di condizioni di disabilità associata a postumi chirurgici o patologie di area neurologica od internistica, con particolare riguardo alla disabilità sostenuta da patologie ad andamento cronico od evolutivo; </a:t>
            </a:r>
          </a:p>
          <a:p>
            <a:pPr marL="324000" indent="-324000" algn="just">
              <a:lnSpc>
                <a:spcPct val="100000"/>
              </a:lnSpc>
              <a:spcBef>
                <a:spcPts val="340"/>
              </a:spcBef>
              <a:buClr>
                <a:srgbClr val="000000"/>
              </a:buClr>
              <a:buFont typeface="Calibri"/>
              <a:buAutoNum type="alphaLcParenR" startAt="6"/>
              <a:tabLst>
                <a:tab pos="0" algn="l"/>
              </a:tabLst>
            </a:pPr>
            <a:r>
              <a:rPr lang="it-IT" sz="1700" b="0" strike="noStrike" spc="-1">
                <a:solidFill>
                  <a:srgbClr val="000000"/>
                </a:solidFill>
                <a:latin typeface="Calibri"/>
              </a:rPr>
              <a:t>acquisire conoscenze sull’epidemiologia della disabilità, sulla programmazione ed organizzazione sanitaria e sociale della Riabilitazione, con particolare riguardo alla organizzazione dei servizi assistenziali mirati all’inserimento familiare, scolastico-formativo, lavorativo </a:t>
            </a:r>
          </a:p>
          <a:p>
            <a:pPr>
              <a:lnSpc>
                <a:spcPct val="150000"/>
              </a:lnSpc>
              <a:spcBef>
                <a:spcPts val="320"/>
              </a:spcBef>
              <a:tabLst>
                <a:tab pos="0" algn="l"/>
              </a:tabLst>
            </a:pPr>
            <a:endParaRPr lang="it-IT" sz="17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/>
          </p:nvPr>
        </p:nvSpPr>
        <p:spPr>
          <a:xfrm>
            <a:off x="608400" y="3214080"/>
            <a:ext cx="7920360" cy="2066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marL="285840" indent="-285840">
              <a:lnSpc>
                <a:spcPct val="100000"/>
              </a:lnSpc>
              <a:spcBef>
                <a:spcPts val="479"/>
              </a:spcBef>
              <a:buClr>
                <a:srgbClr val="BD2B0B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Dirigente medico ospedaliero/servizi territoriali specialistici</a:t>
            </a: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it-IT" sz="2400" b="0" i="1" strike="noStrike" spc="-1">
                <a:solidFill>
                  <a:srgbClr val="558ED5"/>
                </a:solidFill>
                <a:latin typeface="Calibri"/>
              </a:rPr>
              <a:t>(pubblico, privato accreditato, enti di ricerca,</a:t>
            </a: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r>
              <a:rPr lang="it-IT" sz="2400" b="0" i="1" strike="noStrike" spc="-1">
                <a:solidFill>
                  <a:srgbClr val="558ED5"/>
                </a:solidFill>
                <a:latin typeface="Calibri"/>
              </a:rPr>
              <a:t>aziende ospedaliero-universitarie)</a:t>
            </a: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tabLst>
                <a:tab pos="0" algn="l"/>
              </a:tabLst>
            </a:pPr>
            <a:endParaRPr lang="it-IT" sz="24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7" name="Segnaposto testo 1"/>
          <p:cNvSpPr/>
          <p:nvPr/>
        </p:nvSpPr>
        <p:spPr>
          <a:xfrm>
            <a:off x="395280" y="332640"/>
            <a:ext cx="8424360" cy="64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ts val="2200"/>
              </a:lnSpc>
              <a:spcBef>
                <a:spcPts val="561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BD2B0B"/>
                </a:solidFill>
                <a:latin typeface="Calibri"/>
              </a:rPr>
              <a:t>Sbocchi occupazionali</a:t>
            </a:r>
            <a:endParaRPr lang="it-IT" sz="2800" b="0" strike="noStrike" spc="-1">
              <a:latin typeface="Arial"/>
            </a:endParaRPr>
          </a:p>
        </p:txBody>
      </p:sp>
      <p:pic>
        <p:nvPicPr>
          <p:cNvPr id="238" name="Immagine 7" descr="Immagine che contiene cappotto, vestiti, manica, Blu elettrico&#10;&#10;Descrizione generata automaticamente"/>
          <p:cNvPicPr/>
          <p:nvPr/>
        </p:nvPicPr>
        <p:blipFill>
          <a:blip r:embed="rId2"/>
          <a:stretch/>
        </p:blipFill>
        <p:spPr>
          <a:xfrm>
            <a:off x="2663280" y="836640"/>
            <a:ext cx="3810240" cy="2161440"/>
          </a:xfrm>
          <a:prstGeom prst="rect">
            <a:avLst/>
          </a:prstGeom>
          <a:ln w="0">
            <a:noFill/>
          </a:ln>
        </p:spPr>
      </p:pic>
      <p:sp>
        <p:nvSpPr>
          <p:cNvPr id="239" name="Segnaposto testo 2"/>
          <p:cNvSpPr/>
          <p:nvPr/>
        </p:nvSpPr>
        <p:spPr>
          <a:xfrm>
            <a:off x="608400" y="4581000"/>
            <a:ext cx="6066720" cy="136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marL="285840" indent="-285840">
              <a:lnSpc>
                <a:spcPts val="4459"/>
              </a:lnSpc>
              <a:spcBef>
                <a:spcPts val="479"/>
              </a:spcBef>
              <a:buClr>
                <a:srgbClr val="BD2B0B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Centri Privati di Riabilitazione </a:t>
            </a:r>
            <a:endParaRPr lang="it-IT" sz="2400" b="0" strike="noStrike" spc="-1">
              <a:latin typeface="Arial"/>
            </a:endParaRPr>
          </a:p>
          <a:p>
            <a:pPr marL="285840" indent="-285840">
              <a:lnSpc>
                <a:spcPts val="4459"/>
              </a:lnSpc>
              <a:spcBef>
                <a:spcPts val="479"/>
              </a:spcBef>
              <a:buClr>
                <a:srgbClr val="BD2B0B"/>
              </a:buClr>
              <a:buFont typeface="Arial"/>
              <a:buChar char="•"/>
            </a:pPr>
            <a:r>
              <a:rPr lang="it-IT" sz="2400" b="0" strike="noStrike" spc="-1">
                <a:solidFill>
                  <a:srgbClr val="000000"/>
                </a:solidFill>
                <a:latin typeface="Calibri"/>
              </a:rPr>
              <a:t>Carriera universitaria/ricerca</a:t>
            </a:r>
            <a:endParaRPr lang="it-IT" sz="2400" b="0" strike="noStrike" spc="-1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tabLst>
                <a:tab pos="0" algn="l"/>
              </a:tabLst>
            </a:pPr>
            <a:endParaRPr lang="it-IT" sz="24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Immagine 8" descr="Immagine che contiene uomo, vestiti, persona, interno&#10;&#10;Descrizione generata automaticamente"/>
          <p:cNvPicPr/>
          <p:nvPr/>
        </p:nvPicPr>
        <p:blipFill>
          <a:blip r:embed="rId2"/>
          <a:stretch/>
        </p:blipFill>
        <p:spPr>
          <a:xfrm>
            <a:off x="0" y="0"/>
            <a:ext cx="9143640" cy="6857640"/>
          </a:xfrm>
          <a:prstGeom prst="rect">
            <a:avLst/>
          </a:prstGeom>
          <a:ln w="0">
            <a:noFill/>
          </a:ln>
        </p:spPr>
      </p:pic>
      <p:sp>
        <p:nvSpPr>
          <p:cNvPr id="241" name="Rettangolo 6"/>
          <p:cNvSpPr/>
          <p:nvPr/>
        </p:nvSpPr>
        <p:spPr>
          <a:xfrm>
            <a:off x="0" y="0"/>
            <a:ext cx="9143640" cy="764280"/>
          </a:xfrm>
          <a:prstGeom prst="rect">
            <a:avLst/>
          </a:prstGeom>
          <a:solidFill>
            <a:srgbClr val="000000">
              <a:alpha val="38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it-IT"/>
          </a:p>
        </p:txBody>
      </p:sp>
      <p:sp>
        <p:nvSpPr>
          <p:cNvPr id="242" name="PlaceHolder 1"/>
          <p:cNvSpPr>
            <a:spLocks noGrp="1"/>
          </p:cNvSpPr>
          <p:nvPr>
            <p:ph/>
          </p:nvPr>
        </p:nvSpPr>
        <p:spPr>
          <a:xfrm>
            <a:off x="0" y="260640"/>
            <a:ext cx="9143640" cy="4316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>
              <a:lnSpc>
                <a:spcPts val="2200"/>
              </a:lnSpc>
              <a:spcBef>
                <a:spcPts val="561"/>
              </a:spcBef>
              <a:tabLst>
                <a:tab pos="0" algn="l"/>
              </a:tabLst>
            </a:pPr>
            <a:r>
              <a:rPr lang="it-IT" sz="2800" b="1" strike="noStrike" spc="-1">
                <a:solidFill>
                  <a:srgbClr val="FFFFFF"/>
                </a:solidFill>
                <a:latin typeface="Calibri"/>
              </a:rPr>
              <a:t>Scuola di Specializzazione in Medicina Fisica e Riabilitativa</a:t>
            </a:r>
            <a:endParaRPr lang="it-IT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95959"/>
      </a:hlink>
      <a:folHlink>
        <a:srgbClr val="595959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1146</TotalTime>
  <Words>1527</Words>
  <Application>Microsoft Office PowerPoint</Application>
  <PresentationFormat>Presentazione su schermo (4:3)</PresentationFormat>
  <Paragraphs>171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4</vt:i4>
      </vt:variant>
      <vt:variant>
        <vt:lpstr>Titoli diapositive</vt:lpstr>
      </vt:variant>
      <vt:variant>
        <vt:i4>10</vt:i4>
      </vt:variant>
    </vt:vector>
  </HeadingPairs>
  <TitlesOfParts>
    <vt:vector size="20" baseType="lpstr">
      <vt:lpstr>Arial</vt:lpstr>
      <vt:lpstr>Calibri</vt:lpstr>
      <vt:lpstr>Cambria</vt:lpstr>
      <vt:lpstr>Century Gothic</vt:lpstr>
      <vt:lpstr>Times New Roman</vt:lpstr>
      <vt:lpstr>Wingdings</vt:lpstr>
      <vt:lpstr>Office Theme</vt:lpstr>
      <vt:lpstr>Office Theme</vt:lpstr>
      <vt:lpstr>Office Theme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Università di Bologna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UTENTE</dc:creator>
  <dc:description/>
  <cp:lastModifiedBy>Francesca Manicardi</cp:lastModifiedBy>
  <cp:revision>123</cp:revision>
  <dcterms:created xsi:type="dcterms:W3CDTF">2017-11-13T10:11:35Z</dcterms:created>
  <dcterms:modified xsi:type="dcterms:W3CDTF">2025-05-26T07:30:37Z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Presentazione su schermo (4:3)</vt:lpwstr>
  </property>
  <property fmtid="{D5CDD505-2E9C-101B-9397-08002B2CF9AE}" pid="3" name="Slides">
    <vt:i4>10</vt:i4>
  </property>
</Properties>
</file>